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y="5143500" cx="9144000"/>
  <p:notesSz cx="6858000" cy="9144000"/>
  <p:embeddedFontLst>
    <p:embeddedFont>
      <p:font typeface="PT Sans Narrow"/>
      <p:regular r:id="rId62"/>
      <p:bold r:id="rId63"/>
    </p:embeddedFont>
    <p:embeddedFont>
      <p:font typeface="Open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PTSansNarrow-regular.fntdata"/><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OpenSans-regular.fntdata"/><Relationship Id="rId63" Type="http://schemas.openxmlformats.org/officeDocument/2006/relationships/font" Target="fonts/PTSansNarrow-bold.fntdata"/><Relationship Id="rId22" Type="http://schemas.openxmlformats.org/officeDocument/2006/relationships/slide" Target="slides/slide18.xml"/><Relationship Id="rId66" Type="http://schemas.openxmlformats.org/officeDocument/2006/relationships/font" Target="fonts/OpenSans-italic.fntdata"/><Relationship Id="rId21" Type="http://schemas.openxmlformats.org/officeDocument/2006/relationships/slide" Target="slides/slide17.xml"/><Relationship Id="rId65" Type="http://schemas.openxmlformats.org/officeDocument/2006/relationships/font" Target="fonts/OpenSans-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OpenSans-bold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There was a total of 26 user stories with 54 points. The story points were mostly distributed evenly across all five team members.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We committed to a lot of work and we were able to finish the mass majority of it. The tasks which were unfortunatly not finished were of lower value to the project as an overall. The overall feel is that we bit off too much this sprint and will lower our work load to the levels of sprint 1 for this upcoming sprint 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68300" lvl="0" marL="457200" rtl="0">
              <a:lnSpc>
                <a:spcPct val="200000"/>
              </a:lnSpc>
              <a:spcBef>
                <a:spcPts val="0"/>
              </a:spcBef>
              <a:spcAft>
                <a:spcPts val="1600"/>
              </a:spcAft>
              <a:buClr>
                <a:schemeClr val="dk2"/>
              </a:buClr>
              <a:buSzPct val="100000"/>
              <a:buFont typeface="Open Sans"/>
            </a:pPr>
            <a:r>
              <a:rPr lang="en-GB" sz="2200">
                <a:solidFill>
                  <a:schemeClr val="dk2"/>
                </a:solidFill>
                <a:latin typeface="Open Sans"/>
                <a:ea typeface="Open Sans"/>
                <a:cs typeface="Open Sans"/>
                <a:sym typeface="Open Sans"/>
              </a:rPr>
              <a:t>Project Summary</a:t>
            </a:r>
          </a:p>
          <a:p>
            <a:pPr indent="-368300" lvl="0" marL="457200" rtl="0">
              <a:lnSpc>
                <a:spcPct val="200000"/>
              </a:lnSpc>
              <a:spcBef>
                <a:spcPts val="0"/>
              </a:spcBef>
              <a:spcAft>
                <a:spcPts val="1600"/>
              </a:spcAft>
              <a:buClr>
                <a:schemeClr val="dk2"/>
              </a:buClr>
              <a:buSzPct val="100000"/>
              <a:buFont typeface="Open Sans"/>
            </a:pPr>
            <a:r>
              <a:rPr lang="en-GB" sz="2200">
                <a:solidFill>
                  <a:schemeClr val="dk2"/>
                </a:solidFill>
                <a:latin typeface="Open Sans"/>
                <a:ea typeface="Open Sans"/>
                <a:cs typeface="Open Sans"/>
                <a:sym typeface="Open Sans"/>
              </a:rPr>
              <a:t>Sprint 1 (October 20 - November 1, 2016) Project Report</a:t>
            </a:r>
          </a:p>
          <a:p>
            <a:pPr indent="-368300" lvl="0" marL="457200" rtl="0">
              <a:lnSpc>
                <a:spcPct val="200000"/>
              </a:lnSpc>
              <a:spcBef>
                <a:spcPts val="0"/>
              </a:spcBef>
              <a:spcAft>
                <a:spcPts val="1600"/>
              </a:spcAft>
              <a:buClr>
                <a:schemeClr val="dk2"/>
              </a:buClr>
              <a:buSzPct val="100000"/>
              <a:buFont typeface="Open Sans"/>
            </a:pPr>
            <a:r>
              <a:rPr lang="en-GB" sz="2200">
                <a:solidFill>
                  <a:schemeClr val="dk2"/>
                </a:solidFill>
                <a:latin typeface="Open Sans"/>
                <a:ea typeface="Open Sans"/>
                <a:cs typeface="Open Sans"/>
                <a:sym typeface="Open Sans"/>
              </a:rPr>
              <a:t>Demo</a:t>
            </a:r>
          </a:p>
          <a:p>
            <a:pPr indent="-368300" lvl="0" marL="457200" rtl="0">
              <a:lnSpc>
                <a:spcPct val="200000"/>
              </a:lnSpc>
              <a:spcBef>
                <a:spcPts val="0"/>
              </a:spcBef>
              <a:spcAft>
                <a:spcPts val="1600"/>
              </a:spcAft>
              <a:buClr>
                <a:schemeClr val="dk2"/>
              </a:buClr>
              <a:buSzPct val="100000"/>
              <a:buFont typeface="Open Sans"/>
            </a:pPr>
            <a:r>
              <a:rPr lang="en-GB" sz="2200">
                <a:solidFill>
                  <a:schemeClr val="dk2"/>
                </a:solidFill>
                <a:latin typeface="Open Sans"/>
                <a:ea typeface="Open Sans"/>
                <a:cs typeface="Open Sans"/>
                <a:sym typeface="Open Sans"/>
              </a:rPr>
              <a:t>Conclusion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Server Installation: </a:t>
            </a:r>
          </a:p>
          <a:p>
            <a:pPr lvl="0" rtl="0">
              <a:spcBef>
                <a:spcPts val="0"/>
              </a:spcBef>
              <a:buNone/>
            </a:pPr>
            <a:r>
              <a:rPr lang="en-GB"/>
              <a:t>	Acquired servers from Youry</a:t>
            </a:r>
          </a:p>
          <a:p>
            <a:pPr lvl="0" rtl="0">
              <a:spcBef>
                <a:spcPts val="0"/>
              </a:spcBef>
              <a:buNone/>
            </a:pPr>
            <a:r>
              <a:rPr lang="en-GB"/>
              <a:t>	Installed developer tools (apache, postgresql, golang, php, webmin)</a:t>
            </a:r>
          </a:p>
          <a:p>
            <a:pPr lvl="0" rtl="0">
              <a:spcBef>
                <a:spcPts val="0"/>
              </a:spcBef>
              <a:buNone/>
            </a:pPr>
            <a:r>
              <a:t/>
            </a:r>
            <a:endParaRPr/>
          </a:p>
          <a:p>
            <a:pPr lvl="0" rtl="0">
              <a:spcBef>
                <a:spcPts val="0"/>
              </a:spcBef>
              <a:buNone/>
            </a:pPr>
            <a:r>
              <a:rPr lang="en-GB"/>
              <a:t>Golang Server Application:</a:t>
            </a:r>
          </a:p>
          <a:p>
            <a:pPr lvl="0" rtl="0">
              <a:spcBef>
                <a:spcPts val="0"/>
              </a:spcBef>
              <a:buNone/>
            </a:pPr>
            <a:r>
              <a:rPr lang="en-GB"/>
              <a:t>	Can connect to the postgresql database to obtain information</a:t>
            </a:r>
          </a:p>
          <a:p>
            <a:pPr lvl="0" rtl="0">
              <a:spcBef>
                <a:spcPts val="0"/>
              </a:spcBef>
              <a:buNone/>
            </a:pPr>
            <a:r>
              <a:rPr lang="en-GB"/>
              <a:t>	Can Receive and send seed information to clients</a:t>
            </a:r>
          </a:p>
          <a:p>
            <a:pPr lvl="0" rtl="0">
              <a:spcBef>
                <a:spcPts val="0"/>
              </a:spcBef>
              <a:buNone/>
            </a:pPr>
            <a:r>
              <a:t/>
            </a:r>
            <a:endParaRPr/>
          </a:p>
          <a:p>
            <a:pPr lvl="0" rtl="0">
              <a:spcBef>
                <a:spcPts val="0"/>
              </a:spcBef>
              <a:buNone/>
            </a:pPr>
            <a:r>
              <a:rPr lang="en-GB"/>
              <a:t>Database:</a:t>
            </a:r>
          </a:p>
          <a:p>
            <a:pPr lvl="0" rtl="0">
              <a:spcBef>
                <a:spcPts val="0"/>
              </a:spcBef>
              <a:buNone/>
            </a:pPr>
            <a:r>
              <a:rPr lang="en-GB"/>
              <a:t>	Created database, schema, relational tables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Installed Jenkins, github plugin, configured it to poll our repos and it runs a script that tests, builds and deploys from our master repo.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GB" sz="1800">
                <a:solidFill>
                  <a:schemeClr val="dk2"/>
                </a:solidFill>
                <a:latin typeface="Open Sans"/>
                <a:ea typeface="Open Sans"/>
                <a:cs typeface="Open Sans"/>
                <a:sym typeface="Open Sans"/>
              </a:rPr>
              <a:t>Crossing Streams is a two-phase project conducted by students of Okanagan College and their client Ben Heggie. The first phase began in 2016 as a project for COSC 470. It’s main results are:</a:t>
            </a:r>
          </a:p>
          <a:p>
            <a:pPr indent="-342900" lvl="0" marL="457200" rtl="0">
              <a:lnSpc>
                <a:spcPct val="115000"/>
              </a:lnSpc>
              <a:spcBef>
                <a:spcPts val="0"/>
              </a:spcBef>
              <a:spcAft>
                <a:spcPts val="1600"/>
              </a:spcAft>
              <a:buClr>
                <a:srgbClr val="666666"/>
              </a:buClr>
              <a:buSzPct val="100000"/>
              <a:buFont typeface="Open Sans"/>
            </a:pPr>
            <a:r>
              <a:rPr lang="en-GB" sz="1800">
                <a:solidFill>
                  <a:srgbClr val="666666"/>
                </a:solidFill>
                <a:latin typeface="Open Sans"/>
                <a:ea typeface="Open Sans"/>
                <a:cs typeface="Open Sans"/>
                <a:sym typeface="Open Sans"/>
              </a:rPr>
              <a:t>The design and implementation of an Multiplayer Online Rogue-like Top-Down Shooter (MORTDS) done in the style of Binding of Isaac, Enter the Gungeon and Gauntlet.</a:t>
            </a:r>
          </a:p>
          <a:p>
            <a:pPr indent="-342900" lvl="0" marL="457200" rtl="0">
              <a:lnSpc>
                <a:spcPct val="115000"/>
              </a:lnSpc>
              <a:spcBef>
                <a:spcPts val="0"/>
              </a:spcBef>
              <a:spcAft>
                <a:spcPts val="1600"/>
              </a:spcAft>
              <a:buClr>
                <a:schemeClr val="dk2"/>
              </a:buClr>
              <a:buSzPct val="100000"/>
              <a:buFont typeface="Open Sans"/>
            </a:pPr>
            <a:r>
              <a:rPr lang="en-GB" sz="1800">
                <a:solidFill>
                  <a:schemeClr val="dk2"/>
                </a:solidFill>
                <a:latin typeface="Open Sans"/>
                <a:ea typeface="Open Sans"/>
                <a:cs typeface="Open Sans"/>
                <a:sym typeface="Open Sans"/>
              </a:rPr>
              <a:t>An integrated web platform that includes payment and hosting abilities for multiple future games.</a:t>
            </a:r>
          </a:p>
          <a:p>
            <a:pPr indent="-342900" lvl="0" marL="457200" rtl="0">
              <a:lnSpc>
                <a:spcPct val="115000"/>
              </a:lnSpc>
              <a:spcBef>
                <a:spcPts val="0"/>
              </a:spcBef>
              <a:spcAft>
                <a:spcPts val="1600"/>
              </a:spcAft>
              <a:buClr>
                <a:schemeClr val="dk2"/>
              </a:buClr>
              <a:buSzPct val="100000"/>
              <a:buFont typeface="Open Sans"/>
            </a:pPr>
            <a:r>
              <a:rPr lang="en-GB" sz="1800">
                <a:solidFill>
                  <a:schemeClr val="dk2"/>
                </a:solidFill>
                <a:latin typeface="Open Sans"/>
                <a:ea typeface="Open Sans"/>
                <a:cs typeface="Open Sans"/>
                <a:sym typeface="Open Sans"/>
              </a:rPr>
              <a:t>A low latency environment to allow for smooth online gameplay with friends</a:t>
            </a:r>
          </a:p>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GB" sz="1800">
                <a:solidFill>
                  <a:schemeClr val="dk2"/>
                </a:solidFill>
                <a:latin typeface="Open Sans"/>
                <a:ea typeface="Open Sans"/>
                <a:cs typeface="Open Sans"/>
                <a:sym typeface="Open Sans"/>
              </a:rPr>
              <a:t>Infrastructure to play games Online</a:t>
            </a:r>
          </a:p>
          <a:p>
            <a:pPr indent="-342900" lvl="0" marL="457200" rtl="0">
              <a:lnSpc>
                <a:spcPct val="115000"/>
              </a:lnSpc>
              <a:spcBef>
                <a:spcPts val="0"/>
              </a:spcBef>
              <a:spcAft>
                <a:spcPts val="1600"/>
              </a:spcAft>
              <a:buClr>
                <a:schemeClr val="dk2"/>
              </a:buClr>
              <a:buSzPct val="100000"/>
              <a:buFont typeface="Open Sans"/>
            </a:pPr>
            <a:r>
              <a:rPr lang="en-GB" sz="1800">
                <a:solidFill>
                  <a:schemeClr val="dk2"/>
                </a:solidFill>
                <a:latin typeface="Open Sans"/>
                <a:ea typeface="Open Sans"/>
                <a:cs typeface="Open Sans"/>
                <a:sym typeface="Open Sans"/>
              </a:rPr>
              <a:t>This project utilizes infrastructure created entirely from students. </a:t>
            </a:r>
          </a:p>
          <a:p>
            <a:pPr indent="-342900" lvl="0" marL="457200" rtl="0">
              <a:lnSpc>
                <a:spcPct val="115000"/>
              </a:lnSpc>
              <a:spcBef>
                <a:spcPts val="0"/>
              </a:spcBef>
              <a:spcAft>
                <a:spcPts val="1600"/>
              </a:spcAft>
              <a:buClr>
                <a:schemeClr val="dk2"/>
              </a:buClr>
              <a:buSzPct val="100000"/>
              <a:buFont typeface="Open Sans"/>
            </a:pPr>
            <a:r>
              <a:rPr lang="en-GB" sz="1800">
                <a:solidFill>
                  <a:schemeClr val="dk2"/>
                </a:solidFill>
                <a:latin typeface="Open Sans"/>
                <a:ea typeface="Open Sans"/>
                <a:cs typeface="Open Sans"/>
                <a:sym typeface="Open Sans"/>
              </a:rPr>
              <a:t>It should allow 2-4 players to play together online</a:t>
            </a:r>
          </a:p>
          <a:p>
            <a:pPr indent="-342900" lvl="0" marL="457200" rtl="0">
              <a:lnSpc>
                <a:spcPct val="115000"/>
              </a:lnSpc>
              <a:spcBef>
                <a:spcPts val="0"/>
              </a:spcBef>
              <a:spcAft>
                <a:spcPts val="1600"/>
              </a:spcAft>
              <a:buClr>
                <a:schemeClr val="dk2"/>
              </a:buClr>
              <a:buSzPct val="100000"/>
              <a:buFont typeface="Open Sans"/>
            </a:pPr>
            <a:r>
              <a:rPr lang="en-GB" sz="1800">
                <a:solidFill>
                  <a:schemeClr val="dk2"/>
                </a:solidFill>
                <a:latin typeface="Open Sans"/>
                <a:ea typeface="Open Sans"/>
                <a:cs typeface="Open Sans"/>
                <a:sym typeface="Open Sans"/>
              </a:rPr>
              <a:t>By using golang we can innovatively spin up new processes on a server to encase a user's game.</a:t>
            </a:r>
          </a:p>
          <a:p>
            <a:pPr indent="-342900" lvl="0" marL="457200" rtl="0">
              <a:lnSpc>
                <a:spcPct val="115000"/>
              </a:lnSpc>
              <a:spcBef>
                <a:spcPts val="0"/>
              </a:spcBef>
              <a:spcAft>
                <a:spcPts val="1600"/>
              </a:spcAft>
              <a:buClr>
                <a:schemeClr val="dk2"/>
              </a:buClr>
              <a:buSzPct val="100000"/>
              <a:buFont typeface="Open Sans"/>
            </a:pPr>
            <a:r>
              <a:rPr lang="en-GB" sz="1800">
                <a:solidFill>
                  <a:schemeClr val="dk2"/>
                </a:solidFill>
                <a:latin typeface="Open Sans"/>
                <a:ea typeface="Open Sans"/>
                <a:cs typeface="Open Sans"/>
                <a:sym typeface="Open Sans"/>
              </a:rPr>
              <a:t>Unity allows the developers to not worry about the boilerplate and go right to developing the features.</a:t>
            </a:r>
          </a:p>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t/>
            </a:r>
            <a:endParaRPr sz="1400"/>
          </a:p>
          <a:p>
            <a:pPr lvl="0" rtl="0">
              <a:lnSpc>
                <a:spcPct val="115000"/>
              </a:lnSpc>
              <a:spcBef>
                <a:spcPts val="0"/>
              </a:spcBef>
              <a:buNone/>
            </a:pPr>
            <a:r>
              <a:t/>
            </a:r>
            <a:endParaRPr sz="1400"/>
          </a:p>
          <a:p>
            <a:pPr indent="457200" lvl="0" rtl="0">
              <a:lnSpc>
                <a:spcPct val="115000"/>
              </a:lnSpc>
              <a:spcBef>
                <a:spcPts val="0"/>
              </a:spcBef>
              <a:buNone/>
            </a:pPr>
            <a:r>
              <a:rPr i="1" lang="en-GB" sz="1400"/>
              <a:t>Joining the streams. The system we are developing is made up of a number of interconnected components so we wish to get all the components working at the most basic level possible. The client will be able to download the patcher from the game site, update to the current (first) build of the game, and run through a very simplified version of the game with just rudimentary server connections.</a:t>
            </a:r>
          </a:p>
          <a:p>
            <a:pPr lvl="0" rtl="0">
              <a:spcBef>
                <a:spcPts val="0"/>
              </a:spcBef>
              <a:buNone/>
            </a:pPr>
            <a:r>
              <a:t/>
            </a:r>
            <a:endParaRPr sz="1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2" name="Shape 4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4" name="Shape 5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Server IP 10.1.144.91:25565</a:t>
            </a:r>
          </a:p>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Burndown chart shows a stagnant workflow and a rush at the very end. Many of us had other commitments to classes, exams and projects which relates to the beginning stagnant workflow as well many of the tasks could have been further broken down into smaller pieces.</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4" y="3158251"/>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8"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7"/>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rIns="91425" tIns="91425"/>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rIns="91425" tIns="91425"/>
          <a:lstStyle>
            <a:lvl1pPr lvl="0">
              <a:spcBef>
                <a:spcPts val="0"/>
              </a:spcBef>
              <a:buClr>
                <a:schemeClr val="dk2"/>
              </a:buClr>
              <a:buSzPct val="100000"/>
              <a:defRPr b="0" sz="5400">
                <a:solidFill>
                  <a:schemeClr val="dk2"/>
                </a:solidFill>
              </a:defRPr>
            </a:lvl1pPr>
            <a:lvl2pPr lvl="1">
              <a:spcBef>
                <a:spcPts val="0"/>
              </a:spcBef>
              <a:buClr>
                <a:schemeClr val="dk2"/>
              </a:buClr>
              <a:buSzPct val="100000"/>
              <a:defRPr b="0" sz="5400">
                <a:solidFill>
                  <a:schemeClr val="dk2"/>
                </a:solidFill>
              </a:defRPr>
            </a:lvl2pPr>
            <a:lvl3pPr lvl="2">
              <a:spcBef>
                <a:spcPts val="0"/>
              </a:spcBef>
              <a:buClr>
                <a:schemeClr val="dk2"/>
              </a:buClr>
              <a:buSzPct val="100000"/>
              <a:defRPr b="0" sz="5400">
                <a:solidFill>
                  <a:schemeClr val="dk2"/>
                </a:solidFill>
              </a:defRPr>
            </a:lvl3pPr>
            <a:lvl4pPr lvl="3">
              <a:spcBef>
                <a:spcPts val="0"/>
              </a:spcBef>
              <a:buClr>
                <a:schemeClr val="dk2"/>
              </a:buClr>
              <a:buSzPct val="100000"/>
              <a:defRPr b="0" sz="5400">
                <a:solidFill>
                  <a:schemeClr val="dk2"/>
                </a:solidFill>
              </a:defRPr>
            </a:lvl4pPr>
            <a:lvl5pPr lvl="4">
              <a:spcBef>
                <a:spcPts val="0"/>
              </a:spcBef>
              <a:buClr>
                <a:schemeClr val="dk2"/>
              </a:buClr>
              <a:buSzPct val="100000"/>
              <a:defRPr b="0" sz="5400">
                <a:solidFill>
                  <a:schemeClr val="dk2"/>
                </a:solidFill>
              </a:defRPr>
            </a:lvl5pPr>
            <a:lvl6pPr lvl="5">
              <a:spcBef>
                <a:spcPts val="0"/>
              </a:spcBef>
              <a:buClr>
                <a:schemeClr val="dk2"/>
              </a:buClr>
              <a:buSzPct val="100000"/>
              <a:defRPr b="0" sz="5400">
                <a:solidFill>
                  <a:schemeClr val="dk2"/>
                </a:solidFill>
              </a:defRPr>
            </a:lvl6pPr>
            <a:lvl7pPr lvl="6">
              <a:spcBef>
                <a:spcPts val="0"/>
              </a:spcBef>
              <a:buClr>
                <a:schemeClr val="dk2"/>
              </a:buClr>
              <a:buSzPct val="100000"/>
              <a:defRPr b="0" sz="5400">
                <a:solidFill>
                  <a:schemeClr val="dk2"/>
                </a:solidFill>
              </a:defRPr>
            </a:lvl7pPr>
            <a:lvl8pPr lvl="7">
              <a:spcBef>
                <a:spcPts val="0"/>
              </a:spcBef>
              <a:buClr>
                <a:schemeClr val="dk2"/>
              </a:buClr>
              <a:buSzPct val="100000"/>
              <a:defRPr b="0" sz="5400">
                <a:solidFill>
                  <a:schemeClr val="dk2"/>
                </a:solidFill>
              </a:defRPr>
            </a:lvl8pPr>
            <a:lvl9pPr lvl="8">
              <a:spcBef>
                <a:spcPts val="0"/>
              </a:spcBef>
              <a:buClr>
                <a:schemeClr val="dk2"/>
              </a:buClr>
              <a:buSzPct val="100000"/>
              <a:defRPr b="0" sz="5400">
                <a:solidFill>
                  <a:schemeClr val="dk2"/>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rIns="91425" tIns="91425"/>
          <a:lstStyle>
            <a:lvl1pPr lv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0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06.jpg"/><Relationship Id="rId4"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47.jpg"/><Relationship Id="rId6"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1.jp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6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7.jp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3.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3.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4.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2.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8.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3.png"/><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8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1726215" y="1248102"/>
            <a:ext cx="5720574" cy="1003224"/>
          </a:xfrm>
          <a:prstGeom prst="rect">
            <a:avLst/>
          </a:prstGeom>
          <a:noFill/>
          <a:ln>
            <a:noFill/>
          </a:ln>
        </p:spPr>
      </p:pic>
      <p:sp>
        <p:nvSpPr>
          <p:cNvPr id="67" name="Shape 67"/>
          <p:cNvSpPr txBox="1"/>
          <p:nvPr>
            <p:ph type="ctrTitle"/>
          </p:nvPr>
        </p:nvSpPr>
        <p:spPr>
          <a:xfrm>
            <a:off x="801850" y="2119950"/>
            <a:ext cx="7721700" cy="1056000"/>
          </a:xfrm>
          <a:prstGeom prst="rect">
            <a:avLst/>
          </a:prstGeom>
        </p:spPr>
        <p:txBody>
          <a:bodyPr anchorCtr="0" anchor="b" bIns="91425" lIns="91425" rIns="91425" tIns="91425">
            <a:noAutofit/>
          </a:bodyPr>
          <a:lstStyle/>
          <a:p>
            <a:pPr lvl="0" rtl="0" algn="ctr">
              <a:spcBef>
                <a:spcPts val="0"/>
              </a:spcBef>
              <a:buNone/>
            </a:pPr>
            <a:r>
              <a:rPr lang="en-GB" sz="2400">
                <a:latin typeface="Arial"/>
                <a:ea typeface="Arial"/>
                <a:cs typeface="Arial"/>
                <a:sym typeface="Arial"/>
              </a:rPr>
              <a:t>Sprint 3 (Nov 16 - Nov 30) Project Report</a:t>
            </a:r>
          </a:p>
          <a:p>
            <a:pPr lvl="0" rtl="0">
              <a:spcBef>
                <a:spcPts val="0"/>
              </a:spcBef>
              <a:buNone/>
            </a:pPr>
            <a:r>
              <a:rPr lang="en-GB" sz="2400">
                <a:latin typeface="Arial"/>
                <a:ea typeface="Arial"/>
                <a:cs typeface="Arial"/>
                <a:sym typeface="Arial"/>
              </a:rPr>
              <a:t>     Project: Crossing Streams</a:t>
            </a:r>
          </a:p>
        </p:txBody>
      </p:sp>
      <p:sp>
        <p:nvSpPr>
          <p:cNvPr id="68" name="Shape 68"/>
          <p:cNvSpPr txBox="1"/>
          <p:nvPr>
            <p:ph idx="1" type="subTitle"/>
          </p:nvPr>
        </p:nvSpPr>
        <p:spPr>
          <a:xfrm>
            <a:off x="1276891" y="3244510"/>
            <a:ext cx="6619200" cy="646200"/>
          </a:xfrm>
          <a:prstGeom prst="rect">
            <a:avLst/>
          </a:prstGeom>
        </p:spPr>
        <p:txBody>
          <a:bodyPr anchorCtr="0" anchor="ctr" bIns="91425" lIns="91425" rIns="91425" tIns="91425">
            <a:noAutofit/>
          </a:bodyPr>
          <a:lstStyle/>
          <a:p>
            <a:pPr lvl="0" rtl="0">
              <a:spcBef>
                <a:spcPts val="0"/>
              </a:spcBef>
              <a:buNone/>
            </a:pPr>
            <a:r>
              <a:rPr lang="en-GB" sz="2400"/>
              <a:t>Ben War</a:t>
            </a:r>
            <a:r>
              <a:rPr lang="en-GB"/>
              <a:t>d</a:t>
            </a:r>
            <a:r>
              <a:rPr lang="en-GB" sz="2400"/>
              <a:t>    Marc-Andrew Dunwell</a:t>
            </a:r>
          </a:p>
          <a:p>
            <a:pPr lvl="0" rtl="0">
              <a:spcBef>
                <a:spcPts val="0"/>
              </a:spcBef>
              <a:buNone/>
            </a:pPr>
            <a:r>
              <a:rPr lang="en-GB" sz="2400"/>
              <a:t>Corey Frank    Dan Atkinson    Billy Spelchan</a:t>
            </a:r>
          </a:p>
        </p:txBody>
      </p:sp>
      <p:sp>
        <p:nvSpPr>
          <p:cNvPr id="69" name="Shape 6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solidFill>
                  <a:schemeClr val="dk2"/>
                </a:solidFill>
                <a:latin typeface="Open Sans"/>
                <a:ea typeface="Open Sans"/>
                <a:cs typeface="Open Sans"/>
                <a:sym typeface="Open Sans"/>
              </a:rPr>
              <a:t>‹#›</a:t>
            </a:fld>
          </a:p>
        </p:txBody>
      </p:sp>
      <p:sp>
        <p:nvSpPr>
          <p:cNvPr id="70" name="Shape 70"/>
          <p:cNvSpPr txBox="1"/>
          <p:nvPr>
            <p:ph idx="1" type="subTitle"/>
          </p:nvPr>
        </p:nvSpPr>
        <p:spPr>
          <a:xfrm>
            <a:off x="1353091" y="4261585"/>
            <a:ext cx="6619200" cy="646200"/>
          </a:xfrm>
          <a:prstGeom prst="rect">
            <a:avLst/>
          </a:prstGeom>
        </p:spPr>
        <p:txBody>
          <a:bodyPr anchorCtr="0" anchor="ctr" bIns="91425" lIns="91425" rIns="91425" tIns="91425">
            <a:noAutofit/>
          </a:bodyPr>
          <a:lstStyle/>
          <a:p>
            <a:pPr lvl="0" rtl="0" algn="ctr">
              <a:spcBef>
                <a:spcPts val="0"/>
              </a:spcBef>
              <a:buNone/>
            </a:pPr>
            <a:r>
              <a:rPr lang="en-GB" sz="1800"/>
              <a:t>Okanagan College, Kelowna, BC</a:t>
            </a:r>
          </a:p>
          <a:p>
            <a:pPr lvl="0" rtl="0">
              <a:spcBef>
                <a:spcPts val="0"/>
              </a:spcBef>
              <a:buNone/>
            </a:pPr>
            <a:r>
              <a:rPr lang="en-GB" sz="1800"/>
              <a:t>Nov 30th, 2016</a:t>
            </a:r>
          </a:p>
          <a:p>
            <a:pPr lvl="0" rtl="0" algn="ctr">
              <a:spcBef>
                <a:spcPts val="0"/>
              </a:spcBef>
              <a:buNone/>
            </a:pPr>
            <a:r>
              <a:t/>
            </a:r>
            <a:endParaRPr sz="1800"/>
          </a:p>
        </p:txBody>
      </p:sp>
      <p:pic>
        <p:nvPicPr>
          <p:cNvPr id="71" name="Shape 71"/>
          <p:cNvPicPr preferRelativeResize="0"/>
          <p:nvPr/>
        </p:nvPicPr>
        <p:blipFill>
          <a:blip r:embed="rId4">
            <a:alphaModFix/>
          </a:blip>
          <a:stretch>
            <a:fillRect/>
          </a:stretch>
        </p:blipFill>
        <p:spPr>
          <a:xfrm>
            <a:off x="7519950" y="1273462"/>
            <a:ext cx="952500" cy="952500"/>
          </a:xfrm>
          <a:prstGeom prst="rect">
            <a:avLst/>
          </a:prstGeom>
          <a:noFill/>
          <a:ln>
            <a:noFill/>
          </a:ln>
        </p:spPr>
      </p:pic>
      <p:pic>
        <p:nvPicPr>
          <p:cNvPr id="72" name="Shape 72"/>
          <p:cNvPicPr preferRelativeResize="0"/>
          <p:nvPr/>
        </p:nvPicPr>
        <p:blipFill>
          <a:blip r:embed="rId4">
            <a:alphaModFix/>
          </a:blip>
          <a:stretch>
            <a:fillRect/>
          </a:stretch>
        </p:blipFill>
        <p:spPr>
          <a:xfrm flipH="1">
            <a:off x="700575" y="1273450"/>
            <a:ext cx="952500" cy="95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p:nvPr/>
        </p:nvSpPr>
        <p:spPr>
          <a:xfrm>
            <a:off x="0" y="0"/>
            <a:ext cx="4199400" cy="5143500"/>
          </a:xfrm>
          <a:prstGeom prst="rect">
            <a:avLst/>
          </a:prstGeom>
          <a:solidFill>
            <a:srgbClr val="A4C2F4"/>
          </a:solidFill>
          <a:ln>
            <a:noFill/>
          </a:ln>
        </p:spPr>
        <p:txBody>
          <a:bodyPr anchorCtr="0" anchor="ctr" bIns="91425" lIns="91425" rIns="91425" tIns="91425">
            <a:noAutofit/>
          </a:bodyPr>
          <a:lstStyle/>
          <a:p>
            <a:pPr lvl="0">
              <a:spcBef>
                <a:spcPts val="0"/>
              </a:spcBef>
              <a:buNone/>
            </a:pPr>
            <a:r>
              <a:t/>
            </a:r>
            <a:endParaRPr/>
          </a:p>
        </p:txBody>
      </p:sp>
      <p:sp>
        <p:nvSpPr>
          <p:cNvPr id="133" name="Shape 133"/>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Sprint Backlog</a:t>
            </a:r>
          </a:p>
        </p:txBody>
      </p:sp>
      <p:sp>
        <p:nvSpPr>
          <p:cNvPr id="134" name="Shape 1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solidFill>
                  <a:schemeClr val="dk2"/>
                </a:solidFill>
              </a:rPr>
              <a:t>‹#›</a:t>
            </a:fld>
          </a:p>
        </p:txBody>
      </p:sp>
      <p:pic>
        <p:nvPicPr>
          <p:cNvPr id="135" name="Shape 135"/>
          <p:cNvPicPr preferRelativeResize="0"/>
          <p:nvPr/>
        </p:nvPicPr>
        <p:blipFill>
          <a:blip r:embed="rId3">
            <a:alphaModFix/>
          </a:blip>
          <a:stretch>
            <a:fillRect/>
          </a:stretch>
        </p:blipFill>
        <p:spPr>
          <a:xfrm>
            <a:off x="561324" y="1332800"/>
            <a:ext cx="3076749" cy="2901274"/>
          </a:xfrm>
          <a:prstGeom prst="rect">
            <a:avLst/>
          </a:prstGeom>
          <a:noFill/>
          <a:ln>
            <a:noFill/>
          </a:ln>
        </p:spPr>
      </p:pic>
      <p:pic>
        <p:nvPicPr>
          <p:cNvPr id="136" name="Shape 136"/>
          <p:cNvPicPr preferRelativeResize="0"/>
          <p:nvPr/>
        </p:nvPicPr>
        <p:blipFill>
          <a:blip r:embed="rId4">
            <a:alphaModFix/>
          </a:blip>
          <a:stretch>
            <a:fillRect/>
          </a:stretch>
        </p:blipFill>
        <p:spPr>
          <a:xfrm>
            <a:off x="4480748" y="249624"/>
            <a:ext cx="4267349" cy="4644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Velocity so far</a:t>
            </a:r>
          </a:p>
        </p:txBody>
      </p:sp>
      <p:sp>
        <p:nvSpPr>
          <p:cNvPr id="142" name="Shape 1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
        <p:nvSpPr>
          <p:cNvPr id="143" name="Shape 143"/>
          <p:cNvSpPr txBox="1"/>
          <p:nvPr/>
        </p:nvSpPr>
        <p:spPr>
          <a:xfrm>
            <a:off x="1008750" y="1152425"/>
            <a:ext cx="2778300" cy="1101300"/>
          </a:xfrm>
          <a:prstGeom prst="rect">
            <a:avLst/>
          </a:prstGeom>
          <a:noFill/>
          <a:ln>
            <a:noFill/>
          </a:ln>
        </p:spPr>
        <p:txBody>
          <a:bodyPr anchorCtr="0" anchor="t" bIns="91425" lIns="91425" rIns="91425" tIns="91425">
            <a:noAutofit/>
          </a:bodyPr>
          <a:lstStyle/>
          <a:p>
            <a:pPr lvl="0" rtl="0">
              <a:spcBef>
                <a:spcPts val="0"/>
              </a:spcBef>
              <a:buNone/>
            </a:pPr>
            <a:r>
              <a:rPr lang="en-GB" sz="3000">
                <a:solidFill>
                  <a:schemeClr val="dk2"/>
                </a:solidFill>
                <a:latin typeface="PT Sans Narrow"/>
                <a:ea typeface="PT Sans Narrow"/>
                <a:cs typeface="PT Sans Narrow"/>
                <a:sym typeface="PT Sans Narrow"/>
              </a:rPr>
              <a:t>Committed: 57</a:t>
            </a:r>
          </a:p>
          <a:p>
            <a:pPr lvl="0" rtl="0">
              <a:spcBef>
                <a:spcPts val="0"/>
              </a:spcBef>
              <a:buNone/>
            </a:pPr>
            <a:r>
              <a:rPr lang="en-GB" sz="3000">
                <a:solidFill>
                  <a:schemeClr val="dk2"/>
                </a:solidFill>
                <a:latin typeface="PT Sans Narrow"/>
                <a:ea typeface="PT Sans Narrow"/>
                <a:cs typeface="PT Sans Narrow"/>
                <a:sym typeface="PT Sans Narrow"/>
              </a:rPr>
              <a:t>Completed: 38</a:t>
            </a:r>
          </a:p>
        </p:txBody>
      </p:sp>
      <p:pic>
        <p:nvPicPr>
          <p:cNvPr id="144" name="Shape 144"/>
          <p:cNvPicPr preferRelativeResize="0"/>
          <p:nvPr/>
        </p:nvPicPr>
        <p:blipFill>
          <a:blip r:embed="rId3">
            <a:alphaModFix/>
          </a:blip>
          <a:stretch>
            <a:fillRect/>
          </a:stretch>
        </p:blipFill>
        <p:spPr>
          <a:xfrm>
            <a:off x="464700" y="2411375"/>
            <a:ext cx="3105799" cy="1745224"/>
          </a:xfrm>
          <a:prstGeom prst="rect">
            <a:avLst/>
          </a:prstGeom>
          <a:noFill/>
          <a:ln>
            <a:noFill/>
          </a:ln>
        </p:spPr>
      </p:pic>
      <p:pic>
        <p:nvPicPr>
          <p:cNvPr id="145" name="Shape 145"/>
          <p:cNvPicPr preferRelativeResize="0"/>
          <p:nvPr/>
        </p:nvPicPr>
        <p:blipFill>
          <a:blip r:embed="rId4">
            <a:alphaModFix/>
          </a:blip>
          <a:stretch>
            <a:fillRect/>
          </a:stretch>
        </p:blipFill>
        <p:spPr>
          <a:xfrm>
            <a:off x="3709050" y="374425"/>
            <a:ext cx="5123249" cy="4394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2875425" y="690399"/>
            <a:ext cx="6631849" cy="4300750"/>
          </a:xfrm>
          <a:prstGeom prst="rect">
            <a:avLst/>
          </a:prstGeom>
          <a:noFill/>
          <a:ln>
            <a:noFill/>
          </a:ln>
        </p:spPr>
      </p:pic>
      <p:sp>
        <p:nvSpPr>
          <p:cNvPr id="151" name="Shape 15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Time Spent / Sprint Breakdown</a:t>
            </a:r>
          </a:p>
        </p:txBody>
      </p:sp>
      <p:sp>
        <p:nvSpPr>
          <p:cNvPr id="152" name="Shape 1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153" name="Shape 153"/>
          <p:cNvPicPr preferRelativeResize="0"/>
          <p:nvPr/>
        </p:nvPicPr>
        <p:blipFill>
          <a:blip r:embed="rId4">
            <a:alphaModFix/>
          </a:blip>
          <a:stretch>
            <a:fillRect/>
          </a:stretch>
        </p:blipFill>
        <p:spPr>
          <a:xfrm>
            <a:off x="112825" y="1141000"/>
            <a:ext cx="2258000" cy="2306100"/>
          </a:xfrm>
          <a:prstGeom prst="rect">
            <a:avLst/>
          </a:prstGeom>
          <a:noFill/>
          <a:ln>
            <a:noFill/>
          </a:ln>
        </p:spPr>
      </p:pic>
      <p:pic>
        <p:nvPicPr>
          <p:cNvPr descr="Image result for jackie chan holding head" id="154" name="Shape 154"/>
          <p:cNvPicPr preferRelativeResize="0"/>
          <p:nvPr/>
        </p:nvPicPr>
        <p:blipFill>
          <a:blip r:embed="rId5">
            <a:alphaModFix/>
          </a:blip>
          <a:stretch>
            <a:fillRect/>
          </a:stretch>
        </p:blipFill>
        <p:spPr>
          <a:xfrm>
            <a:off x="223350" y="3447100"/>
            <a:ext cx="2847975" cy="1609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Sprint 3 (Daniel Atkinson)</a:t>
            </a:r>
          </a:p>
        </p:txBody>
      </p:sp>
      <p:sp>
        <p:nvSpPr>
          <p:cNvPr id="160" name="Shape 16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161" name="Shape 161"/>
          <p:cNvPicPr preferRelativeResize="0"/>
          <p:nvPr/>
        </p:nvPicPr>
        <p:blipFill>
          <a:blip r:embed="rId3">
            <a:alphaModFix/>
          </a:blip>
          <a:stretch>
            <a:fillRect/>
          </a:stretch>
        </p:blipFill>
        <p:spPr>
          <a:xfrm>
            <a:off x="781050" y="1271750"/>
            <a:ext cx="7581900" cy="194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(Daniel Atkinson)</a:t>
            </a:r>
          </a:p>
        </p:txBody>
      </p:sp>
      <p:sp>
        <p:nvSpPr>
          <p:cNvPr id="167" name="Shape 1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168" name="Shape 168"/>
          <p:cNvPicPr preferRelativeResize="0"/>
          <p:nvPr/>
        </p:nvPicPr>
        <p:blipFill>
          <a:blip r:embed="rId3">
            <a:alphaModFix/>
          </a:blip>
          <a:stretch>
            <a:fillRect/>
          </a:stretch>
        </p:blipFill>
        <p:spPr>
          <a:xfrm>
            <a:off x="502687" y="1292512"/>
            <a:ext cx="7534275" cy="523875"/>
          </a:xfrm>
          <a:prstGeom prst="rect">
            <a:avLst/>
          </a:prstGeom>
          <a:noFill/>
          <a:ln>
            <a:noFill/>
          </a:ln>
        </p:spPr>
      </p:pic>
      <p:pic>
        <p:nvPicPr>
          <p:cNvPr id="169" name="Shape 169"/>
          <p:cNvPicPr preferRelativeResize="0"/>
          <p:nvPr/>
        </p:nvPicPr>
        <p:blipFill>
          <a:blip r:embed="rId4">
            <a:alphaModFix/>
          </a:blip>
          <a:stretch>
            <a:fillRect/>
          </a:stretch>
        </p:blipFill>
        <p:spPr>
          <a:xfrm>
            <a:off x="1259937" y="1956500"/>
            <a:ext cx="6019800" cy="148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(Daniel Atkinson)</a:t>
            </a:r>
          </a:p>
        </p:txBody>
      </p:sp>
      <p:sp>
        <p:nvSpPr>
          <p:cNvPr id="175" name="Shape 17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176" name="Shape 176"/>
          <p:cNvPicPr preferRelativeResize="0"/>
          <p:nvPr/>
        </p:nvPicPr>
        <p:blipFill>
          <a:blip r:embed="rId3">
            <a:alphaModFix/>
          </a:blip>
          <a:stretch>
            <a:fillRect/>
          </a:stretch>
        </p:blipFill>
        <p:spPr>
          <a:xfrm>
            <a:off x="494137" y="1152425"/>
            <a:ext cx="7419975" cy="514350"/>
          </a:xfrm>
          <a:prstGeom prst="rect">
            <a:avLst/>
          </a:prstGeom>
          <a:noFill/>
          <a:ln>
            <a:noFill/>
          </a:ln>
        </p:spPr>
      </p:pic>
      <p:pic>
        <p:nvPicPr>
          <p:cNvPr id="177" name="Shape 177"/>
          <p:cNvPicPr preferRelativeResize="0"/>
          <p:nvPr/>
        </p:nvPicPr>
        <p:blipFill>
          <a:blip r:embed="rId4">
            <a:alphaModFix/>
          </a:blip>
          <a:stretch>
            <a:fillRect/>
          </a:stretch>
        </p:blipFill>
        <p:spPr>
          <a:xfrm>
            <a:off x="1241862" y="1666762"/>
            <a:ext cx="5924550" cy="141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(Daniel Atkinson)</a:t>
            </a:r>
          </a:p>
        </p:txBody>
      </p:sp>
      <p:sp>
        <p:nvSpPr>
          <p:cNvPr id="183" name="Shape 18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184" name="Shape 184"/>
          <p:cNvPicPr preferRelativeResize="0"/>
          <p:nvPr/>
        </p:nvPicPr>
        <p:blipFill>
          <a:blip r:embed="rId3">
            <a:alphaModFix/>
          </a:blip>
          <a:stretch>
            <a:fillRect/>
          </a:stretch>
        </p:blipFill>
        <p:spPr>
          <a:xfrm>
            <a:off x="389550" y="1319750"/>
            <a:ext cx="7734300" cy="476250"/>
          </a:xfrm>
          <a:prstGeom prst="rect">
            <a:avLst/>
          </a:prstGeom>
          <a:noFill/>
          <a:ln>
            <a:noFill/>
          </a:ln>
        </p:spPr>
      </p:pic>
      <p:pic>
        <p:nvPicPr>
          <p:cNvPr id="185" name="Shape 185"/>
          <p:cNvPicPr preferRelativeResize="0"/>
          <p:nvPr/>
        </p:nvPicPr>
        <p:blipFill>
          <a:blip r:embed="rId4">
            <a:alphaModFix/>
          </a:blip>
          <a:stretch>
            <a:fillRect/>
          </a:stretch>
        </p:blipFill>
        <p:spPr>
          <a:xfrm>
            <a:off x="1299175" y="1796000"/>
            <a:ext cx="5915025" cy="2800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(Daniel Atkinson)</a:t>
            </a:r>
          </a:p>
        </p:txBody>
      </p:sp>
      <p:sp>
        <p:nvSpPr>
          <p:cNvPr id="191" name="Shape 19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192" name="Shape 192"/>
          <p:cNvPicPr preferRelativeResize="0"/>
          <p:nvPr/>
        </p:nvPicPr>
        <p:blipFill>
          <a:blip r:embed="rId3">
            <a:alphaModFix/>
          </a:blip>
          <a:stretch>
            <a:fillRect/>
          </a:stretch>
        </p:blipFill>
        <p:spPr>
          <a:xfrm>
            <a:off x="429787" y="1251562"/>
            <a:ext cx="7496175" cy="485775"/>
          </a:xfrm>
          <a:prstGeom prst="rect">
            <a:avLst/>
          </a:prstGeom>
          <a:noFill/>
          <a:ln>
            <a:noFill/>
          </a:ln>
        </p:spPr>
      </p:pic>
      <p:pic>
        <p:nvPicPr>
          <p:cNvPr id="193" name="Shape 193"/>
          <p:cNvPicPr preferRelativeResize="0"/>
          <p:nvPr/>
        </p:nvPicPr>
        <p:blipFill>
          <a:blip r:embed="rId4">
            <a:alphaModFix/>
          </a:blip>
          <a:stretch>
            <a:fillRect/>
          </a:stretch>
        </p:blipFill>
        <p:spPr>
          <a:xfrm>
            <a:off x="1638300" y="1836487"/>
            <a:ext cx="5867400" cy="208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Sprint 3 (Marc-Andrew Dunwell)</a:t>
            </a:r>
          </a:p>
        </p:txBody>
      </p:sp>
      <p:sp>
        <p:nvSpPr>
          <p:cNvPr id="199" name="Shape 1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200" name="Shape 200"/>
          <p:cNvPicPr preferRelativeResize="0"/>
          <p:nvPr/>
        </p:nvPicPr>
        <p:blipFill>
          <a:blip r:embed="rId3">
            <a:alphaModFix/>
          </a:blip>
          <a:stretch>
            <a:fillRect/>
          </a:stretch>
        </p:blipFill>
        <p:spPr>
          <a:xfrm>
            <a:off x="109700" y="1518250"/>
            <a:ext cx="8791575" cy="1552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pic>
        <p:nvPicPr>
          <p:cNvPr id="205" name="Shape 205"/>
          <p:cNvPicPr preferRelativeResize="0"/>
          <p:nvPr/>
        </p:nvPicPr>
        <p:blipFill>
          <a:blip r:embed="rId3">
            <a:alphaModFix/>
          </a:blip>
          <a:stretch>
            <a:fillRect/>
          </a:stretch>
        </p:blipFill>
        <p:spPr>
          <a:xfrm>
            <a:off x="15400" y="170675"/>
            <a:ext cx="4682250" cy="4567824"/>
          </a:xfrm>
          <a:prstGeom prst="rect">
            <a:avLst/>
          </a:prstGeom>
          <a:noFill/>
          <a:ln>
            <a:noFill/>
          </a:ln>
        </p:spPr>
      </p:pic>
      <p:sp>
        <p:nvSpPr>
          <p:cNvPr id="206" name="Shape 206"/>
          <p:cNvSpPr txBox="1"/>
          <p:nvPr>
            <p:ph type="title"/>
          </p:nvPr>
        </p:nvSpPr>
        <p:spPr>
          <a:xfrm>
            <a:off x="4569475" y="402325"/>
            <a:ext cx="8520600" cy="707400"/>
          </a:xfrm>
          <a:prstGeom prst="rect">
            <a:avLst/>
          </a:prstGeom>
        </p:spPr>
        <p:txBody>
          <a:bodyPr anchorCtr="0" anchor="t" bIns="91425" lIns="91425" rIns="91425" tIns="91425">
            <a:noAutofit/>
          </a:bodyPr>
          <a:lstStyle/>
          <a:p>
            <a:pPr lvl="0" rtl="0">
              <a:spcBef>
                <a:spcPts val="0"/>
              </a:spcBef>
              <a:buNone/>
            </a:pPr>
            <a:r>
              <a:rPr lang="en-GB"/>
              <a:t>BT-304 - Task breakdown</a:t>
            </a:r>
          </a:p>
        </p:txBody>
      </p:sp>
      <p:sp>
        <p:nvSpPr>
          <p:cNvPr id="207" name="Shape 207"/>
          <p:cNvSpPr txBox="1"/>
          <p:nvPr>
            <p:ph idx="1" type="body"/>
          </p:nvPr>
        </p:nvSpPr>
        <p:spPr>
          <a:xfrm>
            <a:off x="4569475" y="1223625"/>
            <a:ext cx="8520600" cy="1123500"/>
          </a:xfrm>
          <a:prstGeom prst="rect">
            <a:avLst/>
          </a:prstGeom>
        </p:spPr>
        <p:txBody>
          <a:bodyPr anchorCtr="0" anchor="t" bIns="91425" lIns="91425" rIns="91425" tIns="91425">
            <a:noAutofit/>
          </a:bodyPr>
          <a:lstStyle/>
          <a:p>
            <a:pPr lvl="0" rtl="0">
              <a:spcBef>
                <a:spcPts val="2400"/>
              </a:spcBef>
              <a:spcAft>
                <a:spcPts val="600"/>
              </a:spcAft>
              <a:buNone/>
            </a:pPr>
            <a:r>
              <a:rPr b="1" lang="en-GB">
                <a:solidFill>
                  <a:srgbClr val="000000"/>
                </a:solidFill>
                <a:latin typeface="Arial"/>
                <a:ea typeface="Arial"/>
                <a:cs typeface="Arial"/>
                <a:sym typeface="Arial"/>
              </a:rPr>
              <a:t>BT-304: As a user I want Boss #3</a:t>
            </a:r>
          </a:p>
        </p:txBody>
      </p:sp>
      <p:sp>
        <p:nvSpPr>
          <p:cNvPr id="208" name="Shape 20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Report Content</a:t>
            </a:r>
          </a:p>
        </p:txBody>
      </p:sp>
      <p:sp>
        <p:nvSpPr>
          <p:cNvPr id="78" name="Shape 78"/>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368300" lvl="0" marL="457200" rtl="0">
              <a:lnSpc>
                <a:spcPct val="200000"/>
              </a:lnSpc>
              <a:spcBef>
                <a:spcPts val="0"/>
              </a:spcBef>
              <a:buSzPct val="100000"/>
            </a:pPr>
            <a:r>
              <a:rPr lang="en-GB" sz="2200"/>
              <a:t>Project Summary</a:t>
            </a:r>
          </a:p>
          <a:p>
            <a:pPr indent="-368300" lvl="0" marL="457200" rtl="0">
              <a:lnSpc>
                <a:spcPct val="200000"/>
              </a:lnSpc>
              <a:spcBef>
                <a:spcPts val="0"/>
              </a:spcBef>
              <a:buSzPct val="100000"/>
            </a:pPr>
            <a:r>
              <a:rPr lang="en-GB" sz="2200"/>
              <a:t>Sprint 3 (November  16 - November 30, 2016) Project Report</a:t>
            </a:r>
          </a:p>
          <a:p>
            <a:pPr indent="-368300" lvl="0" marL="457200" rtl="0">
              <a:lnSpc>
                <a:spcPct val="200000"/>
              </a:lnSpc>
              <a:spcBef>
                <a:spcPts val="0"/>
              </a:spcBef>
              <a:buSzPct val="100000"/>
            </a:pPr>
            <a:r>
              <a:rPr lang="en-GB" sz="2200"/>
              <a:t>Demo</a:t>
            </a:r>
          </a:p>
          <a:p>
            <a:pPr indent="-368300" lvl="0" marL="457200" rtl="0">
              <a:lnSpc>
                <a:spcPct val="200000"/>
              </a:lnSpc>
              <a:spcBef>
                <a:spcPts val="0"/>
              </a:spcBef>
              <a:buSzPct val="100000"/>
            </a:pPr>
            <a:r>
              <a:rPr lang="en-GB" sz="2200"/>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215650" y="349000"/>
            <a:ext cx="2696400" cy="1430700"/>
          </a:xfrm>
          <a:prstGeom prst="rect">
            <a:avLst/>
          </a:prstGeom>
        </p:spPr>
        <p:txBody>
          <a:bodyPr anchorCtr="0" anchor="t" bIns="91425" lIns="91425" rIns="91425" tIns="91425">
            <a:noAutofit/>
          </a:bodyPr>
          <a:lstStyle/>
          <a:p>
            <a:pPr lvl="0" algn="ctr">
              <a:spcBef>
                <a:spcPts val="0"/>
              </a:spcBef>
              <a:buNone/>
            </a:pPr>
            <a:r>
              <a:rPr lang="en-GB"/>
              <a:t>Boss Sequence Diagram</a:t>
            </a:r>
          </a:p>
        </p:txBody>
      </p:sp>
      <p:sp>
        <p:nvSpPr>
          <p:cNvPr id="214" name="Shape 2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215" name="Shape 215"/>
          <p:cNvPicPr preferRelativeResize="0"/>
          <p:nvPr/>
        </p:nvPicPr>
        <p:blipFill>
          <a:blip r:embed="rId3">
            <a:alphaModFix/>
          </a:blip>
          <a:stretch>
            <a:fillRect/>
          </a:stretch>
        </p:blipFill>
        <p:spPr>
          <a:xfrm>
            <a:off x="3040024" y="121325"/>
            <a:ext cx="5489499" cy="486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BT-309- Task breakdown</a:t>
            </a:r>
          </a:p>
        </p:txBody>
      </p:sp>
      <p:sp>
        <p:nvSpPr>
          <p:cNvPr id="221" name="Shape 221"/>
          <p:cNvSpPr txBox="1"/>
          <p:nvPr>
            <p:ph idx="1" type="body"/>
          </p:nvPr>
        </p:nvSpPr>
        <p:spPr>
          <a:xfrm>
            <a:off x="311700" y="1266325"/>
            <a:ext cx="4414500" cy="1473600"/>
          </a:xfrm>
          <a:prstGeom prst="rect">
            <a:avLst/>
          </a:prstGeom>
        </p:spPr>
        <p:txBody>
          <a:bodyPr anchorCtr="0" anchor="t" bIns="91425" lIns="91425" rIns="91425" tIns="91425">
            <a:noAutofit/>
          </a:bodyPr>
          <a:lstStyle/>
          <a:p>
            <a:pPr lvl="0" rtl="0">
              <a:spcBef>
                <a:spcPts val="2400"/>
              </a:spcBef>
              <a:spcAft>
                <a:spcPts val="600"/>
              </a:spcAft>
              <a:buNone/>
            </a:pPr>
            <a:r>
              <a:rPr b="1" lang="en-GB">
                <a:solidFill>
                  <a:srgbClr val="000000"/>
                </a:solidFill>
                <a:latin typeface="Arial"/>
                <a:ea typeface="Arial"/>
                <a:cs typeface="Arial"/>
                <a:sym typeface="Arial"/>
              </a:rPr>
              <a:t>BT-309: As a player, I want to clear a room, so that I can move to a new room</a:t>
            </a:r>
          </a:p>
          <a:p>
            <a:pPr lvl="0" rtl="0">
              <a:spcBef>
                <a:spcPts val="2400"/>
              </a:spcBef>
              <a:spcAft>
                <a:spcPts val="600"/>
              </a:spcAft>
              <a:buNone/>
            </a:pPr>
            <a:r>
              <a:t/>
            </a:r>
            <a:endParaRPr b="1">
              <a:solidFill>
                <a:srgbClr val="000000"/>
              </a:solidFill>
              <a:latin typeface="Arial"/>
              <a:ea typeface="Arial"/>
              <a:cs typeface="Arial"/>
              <a:sym typeface="Arial"/>
            </a:endParaRPr>
          </a:p>
        </p:txBody>
      </p:sp>
      <p:sp>
        <p:nvSpPr>
          <p:cNvPr id="222" name="Shape 2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223" name="Shape 223"/>
          <p:cNvPicPr preferRelativeResize="0"/>
          <p:nvPr/>
        </p:nvPicPr>
        <p:blipFill>
          <a:blip r:embed="rId3">
            <a:alphaModFix/>
          </a:blip>
          <a:stretch>
            <a:fillRect/>
          </a:stretch>
        </p:blipFill>
        <p:spPr>
          <a:xfrm>
            <a:off x="4606649" y="145849"/>
            <a:ext cx="4414500" cy="39083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BT-352- Task breakdown</a:t>
            </a:r>
          </a:p>
        </p:txBody>
      </p:sp>
      <p:sp>
        <p:nvSpPr>
          <p:cNvPr id="229" name="Shape 229"/>
          <p:cNvSpPr txBox="1"/>
          <p:nvPr>
            <p:ph idx="1" type="body"/>
          </p:nvPr>
        </p:nvSpPr>
        <p:spPr>
          <a:xfrm>
            <a:off x="311700" y="1113925"/>
            <a:ext cx="8064000" cy="1473600"/>
          </a:xfrm>
          <a:prstGeom prst="rect">
            <a:avLst/>
          </a:prstGeom>
        </p:spPr>
        <p:txBody>
          <a:bodyPr anchorCtr="0" anchor="t" bIns="91425" lIns="91425" rIns="91425" tIns="91425">
            <a:noAutofit/>
          </a:bodyPr>
          <a:lstStyle/>
          <a:p>
            <a:pPr lvl="0" rtl="0">
              <a:spcBef>
                <a:spcPts val="2400"/>
              </a:spcBef>
              <a:spcAft>
                <a:spcPts val="600"/>
              </a:spcAft>
              <a:buNone/>
            </a:pPr>
            <a:r>
              <a:rPr b="1" lang="en-GB">
                <a:solidFill>
                  <a:srgbClr val="000000"/>
                </a:solidFill>
                <a:latin typeface="Arial"/>
                <a:ea typeface="Arial"/>
                <a:cs typeface="Arial"/>
                <a:sym typeface="Arial"/>
              </a:rPr>
              <a:t>BT-352: As a player, I want to see a Boss’ current &amp; max HP</a:t>
            </a:r>
          </a:p>
          <a:p>
            <a:pPr lvl="0" rtl="0">
              <a:spcBef>
                <a:spcPts val="2400"/>
              </a:spcBef>
              <a:spcAft>
                <a:spcPts val="600"/>
              </a:spcAft>
              <a:buNone/>
            </a:pPr>
            <a:r>
              <a:t/>
            </a:r>
            <a:endParaRPr b="1">
              <a:solidFill>
                <a:srgbClr val="000000"/>
              </a:solidFill>
              <a:latin typeface="Arial"/>
              <a:ea typeface="Arial"/>
              <a:cs typeface="Arial"/>
              <a:sym typeface="Arial"/>
            </a:endParaRPr>
          </a:p>
        </p:txBody>
      </p:sp>
      <p:sp>
        <p:nvSpPr>
          <p:cNvPr id="230" name="Shape 2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231" name="Shape 231"/>
          <p:cNvPicPr preferRelativeResize="0"/>
          <p:nvPr/>
        </p:nvPicPr>
        <p:blipFill>
          <a:blip r:embed="rId3">
            <a:alphaModFix/>
          </a:blip>
          <a:stretch>
            <a:fillRect/>
          </a:stretch>
        </p:blipFill>
        <p:spPr>
          <a:xfrm>
            <a:off x="195075" y="1993000"/>
            <a:ext cx="6814624" cy="2922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130300" y="178250"/>
            <a:ext cx="2600400" cy="1740000"/>
          </a:xfrm>
          <a:prstGeom prst="rect">
            <a:avLst/>
          </a:prstGeom>
        </p:spPr>
        <p:txBody>
          <a:bodyPr anchorCtr="0" anchor="t" bIns="91425" lIns="91425" rIns="91425" tIns="91425">
            <a:noAutofit/>
          </a:bodyPr>
          <a:lstStyle/>
          <a:p>
            <a:pPr lvl="0" algn="ctr">
              <a:spcBef>
                <a:spcPts val="0"/>
              </a:spcBef>
              <a:buNone/>
            </a:pPr>
            <a:r>
              <a:rPr lang="en-GB"/>
              <a:t>Boss Health Sequence Diagram</a:t>
            </a:r>
          </a:p>
        </p:txBody>
      </p:sp>
      <p:sp>
        <p:nvSpPr>
          <p:cNvPr id="237" name="Shape 2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238" name="Shape 238"/>
          <p:cNvPicPr preferRelativeResize="0"/>
          <p:nvPr/>
        </p:nvPicPr>
        <p:blipFill>
          <a:blip r:embed="rId3">
            <a:alphaModFix/>
          </a:blip>
          <a:stretch>
            <a:fillRect/>
          </a:stretch>
        </p:blipFill>
        <p:spPr>
          <a:xfrm>
            <a:off x="2570725" y="284976"/>
            <a:ext cx="6397049" cy="36569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Sprint 3 (Ben Ward)</a:t>
            </a:r>
          </a:p>
        </p:txBody>
      </p:sp>
      <p:sp>
        <p:nvSpPr>
          <p:cNvPr id="244" name="Shape 2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245" name="Shape 245"/>
          <p:cNvPicPr preferRelativeResize="0"/>
          <p:nvPr/>
        </p:nvPicPr>
        <p:blipFill>
          <a:blip r:embed="rId3">
            <a:alphaModFix/>
          </a:blip>
          <a:stretch>
            <a:fillRect/>
          </a:stretch>
        </p:blipFill>
        <p:spPr>
          <a:xfrm>
            <a:off x="561975" y="1320512"/>
            <a:ext cx="8020050" cy="1533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Join A Game - Task breakdown (Ben Ward)</a:t>
            </a:r>
          </a:p>
          <a:p>
            <a:pPr lvl="0" rtl="0">
              <a:spcBef>
                <a:spcPts val="0"/>
              </a:spcBef>
              <a:buNone/>
            </a:pPr>
            <a:r>
              <a:t/>
            </a:r>
            <a:endParaRPr/>
          </a:p>
        </p:txBody>
      </p:sp>
      <p:sp>
        <p:nvSpPr>
          <p:cNvPr id="251" name="Shape 2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252" name="Shape 252"/>
          <p:cNvPicPr preferRelativeResize="0"/>
          <p:nvPr/>
        </p:nvPicPr>
        <p:blipFill>
          <a:blip r:embed="rId3">
            <a:alphaModFix/>
          </a:blip>
          <a:stretch>
            <a:fillRect/>
          </a:stretch>
        </p:blipFill>
        <p:spPr>
          <a:xfrm>
            <a:off x="358012" y="1245575"/>
            <a:ext cx="8010525" cy="323850"/>
          </a:xfrm>
          <a:prstGeom prst="rect">
            <a:avLst/>
          </a:prstGeom>
          <a:noFill/>
          <a:ln>
            <a:noFill/>
          </a:ln>
        </p:spPr>
      </p:pic>
      <p:pic>
        <p:nvPicPr>
          <p:cNvPr id="253" name="Shape 253"/>
          <p:cNvPicPr preferRelativeResize="0"/>
          <p:nvPr/>
        </p:nvPicPr>
        <p:blipFill>
          <a:blip r:embed="rId4">
            <a:alphaModFix/>
          </a:blip>
          <a:stretch>
            <a:fillRect/>
          </a:stretch>
        </p:blipFill>
        <p:spPr>
          <a:xfrm>
            <a:off x="358025" y="1569412"/>
            <a:ext cx="5295900" cy="3076575"/>
          </a:xfrm>
          <a:prstGeom prst="rect">
            <a:avLst/>
          </a:prstGeom>
          <a:noFill/>
          <a:ln>
            <a:noFill/>
          </a:ln>
        </p:spPr>
      </p:pic>
      <p:pic>
        <p:nvPicPr>
          <p:cNvPr descr="Image result for it's alive!" id="254" name="Shape 254"/>
          <p:cNvPicPr preferRelativeResize="0"/>
          <p:nvPr/>
        </p:nvPicPr>
        <p:blipFill>
          <a:blip r:embed="rId5">
            <a:alphaModFix/>
          </a:blip>
          <a:stretch>
            <a:fillRect/>
          </a:stretch>
        </p:blipFill>
        <p:spPr>
          <a:xfrm>
            <a:off x="5729250" y="1804987"/>
            <a:ext cx="2743200" cy="1533525"/>
          </a:xfrm>
          <a:prstGeom prst="rect">
            <a:avLst/>
          </a:prstGeom>
          <a:noFill/>
          <a:ln>
            <a:noFill/>
          </a:ln>
        </p:spPr>
      </p:pic>
      <p:sp>
        <p:nvSpPr>
          <p:cNvPr id="255" name="Shape 255"/>
          <p:cNvSpPr txBox="1"/>
          <p:nvPr/>
        </p:nvSpPr>
        <p:spPr>
          <a:xfrm>
            <a:off x="6084800" y="3234525"/>
            <a:ext cx="2540700" cy="1253400"/>
          </a:xfrm>
          <a:prstGeom prst="rect">
            <a:avLst/>
          </a:prstGeom>
          <a:noFill/>
          <a:ln>
            <a:noFill/>
          </a:ln>
        </p:spPr>
        <p:txBody>
          <a:bodyPr anchorCtr="0" anchor="t" bIns="91425" lIns="91425" rIns="91425" tIns="91425">
            <a:noAutofit/>
          </a:bodyPr>
          <a:lstStyle/>
          <a:p>
            <a:pPr lvl="0">
              <a:spcBef>
                <a:spcPts val="0"/>
              </a:spcBef>
              <a:buNone/>
            </a:pPr>
            <a:r>
              <a:rPr b="1" lang="en-GB" sz="3600"/>
              <a:t>AGAIN!!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Multiple lobbies!</a:t>
            </a:r>
          </a:p>
        </p:txBody>
      </p:sp>
      <p:sp>
        <p:nvSpPr>
          <p:cNvPr id="261" name="Shape 2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262" name="Shape 262"/>
          <p:cNvPicPr preferRelativeResize="0"/>
          <p:nvPr/>
        </p:nvPicPr>
        <p:blipFill>
          <a:blip r:embed="rId3">
            <a:alphaModFix/>
          </a:blip>
          <a:stretch>
            <a:fillRect/>
          </a:stretch>
        </p:blipFill>
        <p:spPr>
          <a:xfrm>
            <a:off x="773387" y="1481125"/>
            <a:ext cx="3286125" cy="2181225"/>
          </a:xfrm>
          <a:prstGeom prst="rect">
            <a:avLst/>
          </a:prstGeom>
          <a:noFill/>
          <a:ln>
            <a:noFill/>
          </a:ln>
        </p:spPr>
      </p:pic>
      <p:pic>
        <p:nvPicPr>
          <p:cNvPr id="263" name="Shape 263"/>
          <p:cNvPicPr preferRelativeResize="0"/>
          <p:nvPr/>
        </p:nvPicPr>
        <p:blipFill>
          <a:blip r:embed="rId4">
            <a:alphaModFix/>
          </a:blip>
          <a:stretch>
            <a:fillRect/>
          </a:stretch>
        </p:blipFill>
        <p:spPr>
          <a:xfrm>
            <a:off x="4573700" y="636900"/>
            <a:ext cx="3859175" cy="2566799"/>
          </a:xfrm>
          <a:prstGeom prst="rect">
            <a:avLst/>
          </a:prstGeom>
          <a:noFill/>
          <a:ln>
            <a:noFill/>
          </a:ln>
        </p:spPr>
      </p:pic>
      <p:sp>
        <p:nvSpPr>
          <p:cNvPr id="264" name="Shape 264"/>
          <p:cNvSpPr txBox="1"/>
          <p:nvPr/>
        </p:nvSpPr>
        <p:spPr>
          <a:xfrm>
            <a:off x="4130850" y="3203700"/>
            <a:ext cx="4890300" cy="393600"/>
          </a:xfrm>
          <a:prstGeom prst="rect">
            <a:avLst/>
          </a:prstGeom>
          <a:noFill/>
          <a:ln>
            <a:noFill/>
          </a:ln>
        </p:spPr>
        <p:txBody>
          <a:bodyPr anchorCtr="0" anchor="t" bIns="91425" lIns="91425" rIns="91425" tIns="91425">
            <a:noAutofit/>
          </a:bodyPr>
          <a:lstStyle/>
          <a:p>
            <a:pPr lvl="0">
              <a:spcBef>
                <a:spcPts val="0"/>
              </a:spcBef>
              <a:buNone/>
            </a:pPr>
            <a:r>
              <a:rPr lang="en-GB" sz="3000"/>
              <a:t>Almost as nice as this lobby</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Where to store the lobby info?</a:t>
            </a:r>
          </a:p>
        </p:txBody>
      </p:sp>
      <p:sp>
        <p:nvSpPr>
          <p:cNvPr id="270" name="Shape 27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271" name="Shape 271"/>
          <p:cNvPicPr preferRelativeResize="0"/>
          <p:nvPr/>
        </p:nvPicPr>
        <p:blipFill>
          <a:blip r:embed="rId3">
            <a:alphaModFix/>
          </a:blip>
          <a:stretch>
            <a:fillRect/>
          </a:stretch>
        </p:blipFill>
        <p:spPr>
          <a:xfrm>
            <a:off x="548525" y="1385537"/>
            <a:ext cx="4286250" cy="2924175"/>
          </a:xfrm>
          <a:prstGeom prst="rect">
            <a:avLst/>
          </a:prstGeom>
          <a:noFill/>
          <a:ln>
            <a:noFill/>
          </a:ln>
        </p:spPr>
      </p:pic>
      <p:pic>
        <p:nvPicPr>
          <p:cNvPr descr="Image result for database" id="272" name="Shape 272"/>
          <p:cNvPicPr preferRelativeResize="0"/>
          <p:nvPr/>
        </p:nvPicPr>
        <p:blipFill>
          <a:blip r:embed="rId4">
            <a:alphaModFix/>
          </a:blip>
          <a:stretch>
            <a:fillRect/>
          </a:stretch>
        </p:blipFill>
        <p:spPr>
          <a:xfrm>
            <a:off x="4790500" y="3047512"/>
            <a:ext cx="1523949" cy="1523949"/>
          </a:xfrm>
          <a:prstGeom prst="rect">
            <a:avLst/>
          </a:prstGeom>
          <a:noFill/>
          <a:ln>
            <a:noFill/>
          </a:ln>
        </p:spPr>
      </p:pic>
      <p:pic>
        <p:nvPicPr>
          <p:cNvPr descr="Image result for server" id="273" name="Shape 273"/>
          <p:cNvPicPr preferRelativeResize="0"/>
          <p:nvPr/>
        </p:nvPicPr>
        <p:blipFill>
          <a:blip r:embed="rId5">
            <a:alphaModFix/>
          </a:blip>
          <a:stretch>
            <a:fillRect/>
          </a:stretch>
        </p:blipFill>
        <p:spPr>
          <a:xfrm>
            <a:off x="5706431" y="1152424"/>
            <a:ext cx="1862043" cy="1582300"/>
          </a:xfrm>
          <a:prstGeom prst="rect">
            <a:avLst/>
          </a:prstGeom>
          <a:noFill/>
          <a:ln>
            <a:noFill/>
          </a:ln>
        </p:spPr>
      </p:pic>
      <p:pic>
        <p:nvPicPr>
          <p:cNvPr descr="Image result for server" id="274" name="Shape 274"/>
          <p:cNvPicPr preferRelativeResize="0"/>
          <p:nvPr/>
        </p:nvPicPr>
        <p:blipFill>
          <a:blip r:embed="rId6">
            <a:alphaModFix/>
          </a:blip>
          <a:stretch>
            <a:fillRect/>
          </a:stretch>
        </p:blipFill>
        <p:spPr>
          <a:xfrm>
            <a:off x="7651850" y="2890325"/>
            <a:ext cx="1024799" cy="1582291"/>
          </a:xfrm>
          <a:prstGeom prst="rect">
            <a:avLst/>
          </a:prstGeom>
          <a:noFill/>
          <a:ln>
            <a:noFill/>
          </a:ln>
        </p:spPr>
      </p:pic>
      <p:cxnSp>
        <p:nvCxnSpPr>
          <p:cNvPr id="275" name="Shape 275"/>
          <p:cNvCxnSpPr/>
          <p:nvPr/>
        </p:nvCxnSpPr>
        <p:spPr>
          <a:xfrm rot="10800000">
            <a:off x="7147000" y="2391250"/>
            <a:ext cx="1024800" cy="919500"/>
          </a:xfrm>
          <a:prstGeom prst="straightConnector1">
            <a:avLst/>
          </a:prstGeom>
          <a:noFill/>
          <a:ln cap="flat" cmpd="sng" w="76200">
            <a:solidFill>
              <a:schemeClr val="dk2"/>
            </a:solidFill>
            <a:prstDash val="solid"/>
            <a:round/>
            <a:headEnd len="lg" w="lg" type="none"/>
            <a:tailEnd len="lg" w="lg" type="triangle"/>
          </a:ln>
        </p:spPr>
      </p:cxnSp>
      <p:cxnSp>
        <p:nvCxnSpPr>
          <p:cNvPr id="276" name="Shape 276"/>
          <p:cNvCxnSpPr/>
          <p:nvPr/>
        </p:nvCxnSpPr>
        <p:spPr>
          <a:xfrm flipH="1">
            <a:off x="5728025" y="2220300"/>
            <a:ext cx="657000" cy="998400"/>
          </a:xfrm>
          <a:prstGeom prst="straightConnector1">
            <a:avLst/>
          </a:prstGeom>
          <a:noFill/>
          <a:ln cap="flat" cmpd="sng" w="76200">
            <a:solidFill>
              <a:schemeClr val="dk2"/>
            </a:solidFill>
            <a:prstDash val="solid"/>
            <a:round/>
            <a:headEnd len="lg" w="lg" type="none"/>
            <a:tailEnd len="lg" w="lg" type="triangle"/>
          </a:ln>
        </p:spPr>
      </p:cxnSp>
      <p:cxnSp>
        <p:nvCxnSpPr>
          <p:cNvPr id="277" name="Shape 277"/>
          <p:cNvCxnSpPr/>
          <p:nvPr/>
        </p:nvCxnSpPr>
        <p:spPr>
          <a:xfrm rot="10800000">
            <a:off x="4414250" y="2180750"/>
            <a:ext cx="906600" cy="1235100"/>
          </a:xfrm>
          <a:prstGeom prst="straightConnector1">
            <a:avLst/>
          </a:prstGeom>
          <a:noFill/>
          <a:ln cap="flat" cmpd="sng" w="76200">
            <a:solidFill>
              <a:schemeClr val="dk2"/>
            </a:solidFill>
            <a:prstDash val="solid"/>
            <a:round/>
            <a:headEnd len="lg" w="lg" type="none"/>
            <a:tailEnd len="lg" w="lg" type="triangle"/>
          </a:ln>
        </p:spPr>
      </p:cxnSp>
      <p:sp>
        <p:nvSpPr>
          <p:cNvPr id="278" name="Shape 278"/>
          <p:cNvSpPr txBox="1"/>
          <p:nvPr/>
        </p:nvSpPr>
        <p:spPr>
          <a:xfrm>
            <a:off x="7338950" y="4388075"/>
            <a:ext cx="1650600" cy="446700"/>
          </a:xfrm>
          <a:prstGeom prst="rect">
            <a:avLst/>
          </a:prstGeom>
          <a:noFill/>
          <a:ln>
            <a:noFill/>
          </a:ln>
        </p:spPr>
        <p:txBody>
          <a:bodyPr anchorCtr="0" anchor="t" bIns="91425" lIns="91425" rIns="91425" tIns="91425">
            <a:noAutofit/>
          </a:bodyPr>
          <a:lstStyle/>
          <a:p>
            <a:pPr lvl="0">
              <a:spcBef>
                <a:spcPts val="0"/>
              </a:spcBef>
              <a:buNone/>
            </a:pPr>
            <a:r>
              <a:rPr b="1" lang="en-GB" sz="3000">
                <a:solidFill>
                  <a:schemeClr val="dk2"/>
                </a:solidFill>
              </a:rPr>
              <a:t>Client</a:t>
            </a:r>
          </a:p>
        </p:txBody>
      </p:sp>
      <p:sp>
        <p:nvSpPr>
          <p:cNvPr id="279" name="Shape 279"/>
          <p:cNvSpPr txBox="1"/>
          <p:nvPr/>
        </p:nvSpPr>
        <p:spPr>
          <a:xfrm>
            <a:off x="5812137" y="604225"/>
            <a:ext cx="1650600" cy="446700"/>
          </a:xfrm>
          <a:prstGeom prst="rect">
            <a:avLst/>
          </a:prstGeom>
          <a:noFill/>
          <a:ln>
            <a:noFill/>
          </a:ln>
        </p:spPr>
        <p:txBody>
          <a:bodyPr anchorCtr="0" anchor="t" bIns="91425" lIns="91425" rIns="91425" tIns="91425">
            <a:noAutofit/>
          </a:bodyPr>
          <a:lstStyle/>
          <a:p>
            <a:pPr lvl="0" rtl="0">
              <a:spcBef>
                <a:spcPts val="0"/>
              </a:spcBef>
              <a:buNone/>
            </a:pPr>
            <a:r>
              <a:rPr b="1" lang="en-GB" sz="3000">
                <a:solidFill>
                  <a:schemeClr val="dk2"/>
                </a:solidFill>
              </a:rPr>
              <a:t>Server</a:t>
            </a:r>
          </a:p>
        </p:txBody>
      </p:sp>
      <p:sp>
        <p:nvSpPr>
          <p:cNvPr id="280" name="Shape 280"/>
          <p:cNvSpPr txBox="1"/>
          <p:nvPr/>
        </p:nvSpPr>
        <p:spPr>
          <a:xfrm>
            <a:off x="4590527" y="4388075"/>
            <a:ext cx="1923900" cy="446700"/>
          </a:xfrm>
          <a:prstGeom prst="rect">
            <a:avLst/>
          </a:prstGeom>
          <a:noFill/>
          <a:ln>
            <a:noFill/>
          </a:ln>
        </p:spPr>
        <p:txBody>
          <a:bodyPr anchorCtr="0" anchor="t" bIns="91425" lIns="91425" rIns="91425" tIns="91425">
            <a:noAutofit/>
          </a:bodyPr>
          <a:lstStyle/>
          <a:p>
            <a:pPr lvl="0" rtl="0">
              <a:spcBef>
                <a:spcPts val="0"/>
              </a:spcBef>
              <a:buNone/>
            </a:pPr>
            <a:r>
              <a:rPr b="1" lang="en-GB" sz="3000">
                <a:solidFill>
                  <a:schemeClr val="dk2"/>
                </a:solidFill>
              </a:rPr>
              <a:t>Database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Instantiate players</a:t>
            </a:r>
          </a:p>
        </p:txBody>
      </p:sp>
      <p:sp>
        <p:nvSpPr>
          <p:cNvPr id="286" name="Shape 286"/>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rPr lang="en-GB"/>
              <a:t>Now you can play with </a:t>
            </a:r>
          </a:p>
          <a:p>
            <a:pPr lvl="0">
              <a:spcBef>
                <a:spcPts val="0"/>
              </a:spcBef>
              <a:buNone/>
            </a:pPr>
            <a:r>
              <a:rPr lang="en-GB"/>
              <a:t>all your assho.. </a:t>
            </a:r>
          </a:p>
          <a:p>
            <a:pPr lvl="0">
              <a:spcBef>
                <a:spcPts val="0"/>
              </a:spcBef>
              <a:buNone/>
            </a:pPr>
            <a:r>
              <a:rPr lang="en-GB"/>
              <a:t>I mean </a:t>
            </a:r>
            <a:r>
              <a:rPr b="1" lang="en-GB"/>
              <a:t>great</a:t>
            </a:r>
            <a:r>
              <a:rPr lang="en-GB"/>
              <a:t> friends!</a:t>
            </a:r>
          </a:p>
        </p:txBody>
      </p:sp>
      <p:sp>
        <p:nvSpPr>
          <p:cNvPr id="287" name="Shape 28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288" name="Shape 288"/>
          <p:cNvPicPr preferRelativeResize="0"/>
          <p:nvPr/>
        </p:nvPicPr>
        <p:blipFill>
          <a:blip r:embed="rId3">
            <a:alphaModFix/>
          </a:blip>
          <a:stretch>
            <a:fillRect/>
          </a:stretch>
        </p:blipFill>
        <p:spPr>
          <a:xfrm>
            <a:off x="3720375" y="905324"/>
            <a:ext cx="4847825" cy="3820076"/>
          </a:xfrm>
          <a:prstGeom prst="rect">
            <a:avLst/>
          </a:prstGeom>
          <a:noFill/>
          <a:ln>
            <a:noFill/>
          </a:ln>
        </p:spPr>
      </p:pic>
      <p:pic>
        <p:nvPicPr>
          <p:cNvPr descr="Image result for oops" id="289" name="Shape 289"/>
          <p:cNvPicPr preferRelativeResize="0"/>
          <p:nvPr/>
        </p:nvPicPr>
        <p:blipFill>
          <a:blip r:embed="rId4">
            <a:alphaModFix/>
          </a:blip>
          <a:stretch>
            <a:fillRect/>
          </a:stretch>
        </p:blipFill>
        <p:spPr>
          <a:xfrm>
            <a:off x="2037400" y="1609100"/>
            <a:ext cx="1059874" cy="707400"/>
          </a:xfrm>
          <a:prstGeom prst="rect">
            <a:avLst/>
          </a:prstGeom>
          <a:noFill/>
          <a:ln>
            <a:noFill/>
          </a:ln>
        </p:spPr>
      </p:pic>
      <p:pic>
        <p:nvPicPr>
          <p:cNvPr id="290" name="Shape 290"/>
          <p:cNvPicPr preferRelativeResize="0"/>
          <p:nvPr/>
        </p:nvPicPr>
        <p:blipFill>
          <a:blip r:embed="rId5">
            <a:alphaModFix/>
          </a:blip>
          <a:stretch>
            <a:fillRect/>
          </a:stretch>
        </p:blipFill>
        <p:spPr>
          <a:xfrm>
            <a:off x="459600" y="2843274"/>
            <a:ext cx="2859450" cy="1596525"/>
          </a:xfrm>
          <a:prstGeom prst="rect">
            <a:avLst/>
          </a:prstGeom>
          <a:noFill/>
          <a:ln>
            <a:noFill/>
          </a:ln>
        </p:spPr>
      </p:pic>
      <p:sp>
        <p:nvSpPr>
          <p:cNvPr id="291" name="Shape 291"/>
          <p:cNvSpPr txBox="1"/>
          <p:nvPr/>
        </p:nvSpPr>
        <p:spPr>
          <a:xfrm>
            <a:off x="3849450" y="509675"/>
            <a:ext cx="1445100" cy="578100"/>
          </a:xfrm>
          <a:prstGeom prst="rect">
            <a:avLst/>
          </a:prstGeom>
          <a:noFill/>
          <a:ln>
            <a:noFill/>
          </a:ln>
        </p:spPr>
        <p:txBody>
          <a:bodyPr anchorCtr="0" anchor="t" bIns="91425" lIns="91425" rIns="91425" tIns="91425">
            <a:noAutofit/>
          </a:bodyPr>
          <a:lstStyle/>
          <a:p>
            <a:pPr lvl="0">
              <a:spcBef>
                <a:spcPts val="0"/>
              </a:spcBef>
              <a:buNone/>
            </a:pPr>
            <a:r>
              <a:rPr b="1" lang="en-GB" sz="3000">
                <a:solidFill>
                  <a:schemeClr val="dk2"/>
                </a:solidFill>
              </a:rPr>
              <a:t>HOST</a:t>
            </a:r>
          </a:p>
        </p:txBody>
      </p:sp>
      <p:cxnSp>
        <p:nvCxnSpPr>
          <p:cNvPr id="292" name="Shape 292"/>
          <p:cNvCxnSpPr/>
          <p:nvPr/>
        </p:nvCxnSpPr>
        <p:spPr>
          <a:xfrm>
            <a:off x="4979275" y="2194025"/>
            <a:ext cx="525600" cy="1090500"/>
          </a:xfrm>
          <a:prstGeom prst="straightConnector1">
            <a:avLst/>
          </a:prstGeom>
          <a:noFill/>
          <a:ln cap="flat" cmpd="sng" w="76200">
            <a:solidFill>
              <a:schemeClr val="dk2"/>
            </a:solidFill>
            <a:prstDash val="solid"/>
            <a:round/>
            <a:headEnd len="lg" w="lg" type="none"/>
            <a:tailEnd len="lg" w="lg" type="triangle"/>
          </a:ln>
        </p:spPr>
      </p:cxnSp>
      <p:cxnSp>
        <p:nvCxnSpPr>
          <p:cNvPr id="293" name="Shape 293"/>
          <p:cNvCxnSpPr/>
          <p:nvPr/>
        </p:nvCxnSpPr>
        <p:spPr>
          <a:xfrm>
            <a:off x="5163200" y="2088925"/>
            <a:ext cx="1747500" cy="1300800"/>
          </a:xfrm>
          <a:prstGeom prst="straightConnector1">
            <a:avLst/>
          </a:prstGeom>
          <a:noFill/>
          <a:ln cap="flat" cmpd="sng" w="76200">
            <a:solidFill>
              <a:schemeClr val="dk2"/>
            </a:solidFill>
            <a:prstDash val="solid"/>
            <a:round/>
            <a:headEnd len="lg" w="lg" type="none"/>
            <a:tailEnd len="lg" w="lg" type="triangle"/>
          </a:ln>
        </p:spPr>
      </p:cxnSp>
      <p:cxnSp>
        <p:nvCxnSpPr>
          <p:cNvPr id="294" name="Shape 294"/>
          <p:cNvCxnSpPr/>
          <p:nvPr/>
        </p:nvCxnSpPr>
        <p:spPr>
          <a:xfrm>
            <a:off x="5320850" y="2036375"/>
            <a:ext cx="1852500" cy="157500"/>
          </a:xfrm>
          <a:prstGeom prst="straightConnector1">
            <a:avLst/>
          </a:prstGeom>
          <a:noFill/>
          <a:ln cap="flat" cmpd="sng" w="76200">
            <a:solidFill>
              <a:schemeClr val="dk2"/>
            </a:solidFill>
            <a:prstDash val="solid"/>
            <a:round/>
            <a:headEnd len="lg" w="lg" type="none"/>
            <a:tailEnd len="lg" w="lg" type="triangle"/>
          </a:ln>
        </p:spPr>
      </p:cxnSp>
      <p:sp>
        <p:nvSpPr>
          <p:cNvPr id="295" name="Shape 295"/>
          <p:cNvSpPr txBox="1"/>
          <p:nvPr/>
        </p:nvSpPr>
        <p:spPr>
          <a:xfrm>
            <a:off x="6820700" y="445025"/>
            <a:ext cx="1747500" cy="578100"/>
          </a:xfrm>
          <a:prstGeom prst="rect">
            <a:avLst/>
          </a:prstGeom>
          <a:noFill/>
          <a:ln>
            <a:noFill/>
          </a:ln>
        </p:spPr>
        <p:txBody>
          <a:bodyPr anchorCtr="0" anchor="t" bIns="91425" lIns="91425" rIns="91425" tIns="91425">
            <a:noAutofit/>
          </a:bodyPr>
          <a:lstStyle/>
          <a:p>
            <a:pPr lvl="0" rtl="0">
              <a:spcBef>
                <a:spcPts val="0"/>
              </a:spcBef>
              <a:buNone/>
            </a:pPr>
            <a:r>
              <a:rPr b="1" lang="en-GB" sz="3000">
                <a:solidFill>
                  <a:schemeClr val="dk2"/>
                </a:solidFill>
              </a:rPr>
              <a:t>CLIENT</a:t>
            </a:r>
          </a:p>
        </p:txBody>
      </p:sp>
      <p:sp>
        <p:nvSpPr>
          <p:cNvPr id="296" name="Shape 296"/>
          <p:cNvSpPr txBox="1"/>
          <p:nvPr/>
        </p:nvSpPr>
        <p:spPr>
          <a:xfrm>
            <a:off x="7084800" y="3990925"/>
            <a:ext cx="1747500" cy="578100"/>
          </a:xfrm>
          <a:prstGeom prst="rect">
            <a:avLst/>
          </a:prstGeom>
          <a:noFill/>
          <a:ln>
            <a:noFill/>
          </a:ln>
        </p:spPr>
        <p:txBody>
          <a:bodyPr anchorCtr="0" anchor="t" bIns="91425" lIns="91425" rIns="91425" tIns="91425">
            <a:noAutofit/>
          </a:bodyPr>
          <a:lstStyle/>
          <a:p>
            <a:pPr lvl="0" rtl="0">
              <a:spcBef>
                <a:spcPts val="0"/>
              </a:spcBef>
              <a:buNone/>
            </a:pPr>
            <a:r>
              <a:rPr b="1" lang="en-GB" sz="3000">
                <a:solidFill>
                  <a:schemeClr val="dk2"/>
                </a:solidFill>
              </a:rPr>
              <a:t>CLIENT</a:t>
            </a:r>
          </a:p>
        </p:txBody>
      </p:sp>
      <p:sp>
        <p:nvSpPr>
          <p:cNvPr id="297" name="Shape 297"/>
          <p:cNvSpPr txBox="1"/>
          <p:nvPr/>
        </p:nvSpPr>
        <p:spPr>
          <a:xfrm>
            <a:off x="3934725" y="4085125"/>
            <a:ext cx="1747500" cy="578100"/>
          </a:xfrm>
          <a:prstGeom prst="rect">
            <a:avLst/>
          </a:prstGeom>
          <a:noFill/>
          <a:ln>
            <a:noFill/>
          </a:ln>
        </p:spPr>
        <p:txBody>
          <a:bodyPr anchorCtr="0" anchor="t" bIns="91425" lIns="91425" rIns="91425" tIns="91425">
            <a:noAutofit/>
          </a:bodyPr>
          <a:lstStyle/>
          <a:p>
            <a:pPr lvl="0" rtl="0">
              <a:spcBef>
                <a:spcPts val="0"/>
              </a:spcBef>
              <a:buNone/>
            </a:pPr>
            <a:r>
              <a:rPr b="1" lang="en-GB" sz="3000">
                <a:solidFill>
                  <a:schemeClr val="dk2"/>
                </a:solidFill>
              </a:rPr>
              <a:t>CLIENT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Host Master State- Task breakdown (Ben Ward)</a:t>
            </a:r>
          </a:p>
          <a:p>
            <a:pPr lvl="0" rtl="0">
              <a:spcBef>
                <a:spcPts val="0"/>
              </a:spcBef>
              <a:buNone/>
            </a:pPr>
            <a:r>
              <a:rPr lang="en-GB"/>
              <a:t>( Incomplete :( )</a:t>
            </a:r>
          </a:p>
          <a:p>
            <a:pPr lvl="0" rtl="0">
              <a:spcBef>
                <a:spcPts val="0"/>
              </a:spcBef>
              <a:buNone/>
            </a:pPr>
            <a:r>
              <a:t/>
            </a:r>
            <a:endParaRPr/>
          </a:p>
        </p:txBody>
      </p:sp>
      <p:sp>
        <p:nvSpPr>
          <p:cNvPr id="303" name="Shape 30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304" name="Shape 304"/>
          <p:cNvPicPr preferRelativeResize="0"/>
          <p:nvPr/>
        </p:nvPicPr>
        <p:blipFill>
          <a:blip r:embed="rId3">
            <a:alphaModFix/>
          </a:blip>
          <a:stretch>
            <a:fillRect/>
          </a:stretch>
        </p:blipFill>
        <p:spPr>
          <a:xfrm>
            <a:off x="311687" y="2106625"/>
            <a:ext cx="5172075" cy="1238250"/>
          </a:xfrm>
          <a:prstGeom prst="rect">
            <a:avLst/>
          </a:prstGeom>
          <a:noFill/>
          <a:ln>
            <a:noFill/>
          </a:ln>
        </p:spPr>
      </p:pic>
      <p:pic>
        <p:nvPicPr>
          <p:cNvPr id="305" name="Shape 305"/>
          <p:cNvPicPr preferRelativeResize="0"/>
          <p:nvPr/>
        </p:nvPicPr>
        <p:blipFill>
          <a:blip r:embed="rId4">
            <a:alphaModFix/>
          </a:blip>
          <a:stretch>
            <a:fillRect/>
          </a:stretch>
        </p:blipFill>
        <p:spPr>
          <a:xfrm>
            <a:off x="311687" y="1811337"/>
            <a:ext cx="7972425" cy="295275"/>
          </a:xfrm>
          <a:prstGeom prst="rect">
            <a:avLst/>
          </a:prstGeom>
          <a:noFill/>
          <a:ln>
            <a:noFill/>
          </a:ln>
        </p:spPr>
      </p:pic>
      <p:pic>
        <p:nvPicPr>
          <p:cNvPr descr="Image result for sad monster" id="306" name="Shape 306"/>
          <p:cNvPicPr preferRelativeResize="0"/>
          <p:nvPr/>
        </p:nvPicPr>
        <p:blipFill>
          <a:blip r:embed="rId5">
            <a:alphaModFix/>
          </a:blip>
          <a:stretch>
            <a:fillRect/>
          </a:stretch>
        </p:blipFill>
        <p:spPr>
          <a:xfrm>
            <a:off x="5876887" y="2233150"/>
            <a:ext cx="2202462" cy="28236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Project Summary</a:t>
            </a:r>
          </a:p>
        </p:txBody>
      </p:sp>
      <p:sp>
        <p:nvSpPr>
          <p:cNvPr id="84" name="Shape 84"/>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rPr lang="en-GB"/>
              <a:t>Crossing Streams is a two-phase project conducted by students of Okanagan College and their client Ben Heggie. The first phase began in 2016 as a project for COSC 470. It’s main results are:</a:t>
            </a:r>
          </a:p>
          <a:p>
            <a:pPr indent="-228600" lvl="0" marL="457200" rtl="0">
              <a:spcBef>
                <a:spcPts val="0"/>
              </a:spcBef>
              <a:buClr>
                <a:srgbClr val="666666"/>
              </a:buClr>
            </a:pPr>
            <a:r>
              <a:rPr lang="en-GB">
                <a:solidFill>
                  <a:srgbClr val="666666"/>
                </a:solidFill>
              </a:rPr>
              <a:t>The design and implementation of an Multiplayer Online Rogue-like Top-Down Shooter (MORTDS) done in the style of Binding of Isaac, Enter the Gungeon and Gauntlet.</a:t>
            </a:r>
          </a:p>
          <a:p>
            <a:pPr indent="-228600" lvl="0" marL="457200" rtl="0">
              <a:spcBef>
                <a:spcPts val="0"/>
              </a:spcBef>
            </a:pPr>
            <a:r>
              <a:rPr lang="en-GB"/>
              <a:t>An integrated web platform that includes payment and hosting abilities for multiple future games.</a:t>
            </a:r>
          </a:p>
          <a:p>
            <a:pPr indent="-228600" lvl="0" marL="457200" rtl="0">
              <a:spcBef>
                <a:spcPts val="0"/>
              </a:spcBef>
            </a:pPr>
            <a:r>
              <a:rPr lang="en-GB"/>
              <a:t>A low latency environment to allow for smooth online gameplay with friends</a:t>
            </a:r>
          </a:p>
        </p:txBody>
      </p:sp>
      <p:sp>
        <p:nvSpPr>
          <p:cNvPr id="85" name="Shape 8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solidFill>
                  <a:schemeClr val="dk2"/>
                </a:solidFill>
                <a:latin typeface="Open Sans"/>
                <a:ea typeface="Open Sans"/>
                <a:cs typeface="Open Sans"/>
                <a:sym typeface="Open Sans"/>
              </a:rPr>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Remote Bullets - Task breakdown (Ben Ward)</a:t>
            </a:r>
          </a:p>
          <a:p>
            <a:pPr lvl="0" rtl="0">
              <a:spcBef>
                <a:spcPts val="0"/>
              </a:spcBef>
              <a:buNone/>
            </a:pPr>
            <a:r>
              <a:t/>
            </a:r>
            <a:endParaRPr/>
          </a:p>
        </p:txBody>
      </p:sp>
      <p:sp>
        <p:nvSpPr>
          <p:cNvPr id="312" name="Shape 3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313" name="Shape 313"/>
          <p:cNvPicPr preferRelativeResize="0"/>
          <p:nvPr/>
        </p:nvPicPr>
        <p:blipFill>
          <a:blip r:embed="rId3">
            <a:alphaModFix/>
          </a:blip>
          <a:stretch>
            <a:fillRect/>
          </a:stretch>
        </p:blipFill>
        <p:spPr>
          <a:xfrm>
            <a:off x="311687" y="1325162"/>
            <a:ext cx="7991475" cy="295275"/>
          </a:xfrm>
          <a:prstGeom prst="rect">
            <a:avLst/>
          </a:prstGeom>
          <a:noFill/>
          <a:ln>
            <a:noFill/>
          </a:ln>
        </p:spPr>
      </p:pic>
      <p:pic>
        <p:nvPicPr>
          <p:cNvPr id="314" name="Shape 314"/>
          <p:cNvPicPr preferRelativeResize="0"/>
          <p:nvPr/>
        </p:nvPicPr>
        <p:blipFill>
          <a:blip r:embed="rId4">
            <a:alphaModFix/>
          </a:blip>
          <a:stretch>
            <a:fillRect/>
          </a:stretch>
        </p:blipFill>
        <p:spPr>
          <a:xfrm>
            <a:off x="311699" y="1620450"/>
            <a:ext cx="4969224" cy="1199775"/>
          </a:xfrm>
          <a:prstGeom prst="rect">
            <a:avLst/>
          </a:prstGeom>
          <a:noFill/>
          <a:ln>
            <a:noFill/>
          </a:ln>
        </p:spPr>
      </p:pic>
      <p:pic>
        <p:nvPicPr>
          <p:cNvPr descr="Image result for bullet" id="315" name="Shape 315"/>
          <p:cNvPicPr preferRelativeResize="0"/>
          <p:nvPr/>
        </p:nvPicPr>
        <p:blipFill>
          <a:blip r:embed="rId5">
            <a:alphaModFix/>
          </a:blip>
          <a:stretch>
            <a:fillRect/>
          </a:stretch>
        </p:blipFill>
        <p:spPr>
          <a:xfrm>
            <a:off x="5421468" y="1740625"/>
            <a:ext cx="3050981" cy="2495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pic>
        <p:nvPicPr>
          <p:cNvPr descr="Image result for pew pew" id="320" name="Shape 320"/>
          <p:cNvPicPr preferRelativeResize="0"/>
          <p:nvPr/>
        </p:nvPicPr>
        <p:blipFill>
          <a:blip r:embed="rId3">
            <a:alphaModFix/>
          </a:blip>
          <a:stretch>
            <a:fillRect/>
          </a:stretch>
        </p:blipFill>
        <p:spPr>
          <a:xfrm rot="-1892650">
            <a:off x="288933" y="2992618"/>
            <a:ext cx="2308955" cy="1293015"/>
          </a:xfrm>
          <a:prstGeom prst="rect">
            <a:avLst/>
          </a:prstGeom>
          <a:noFill/>
          <a:ln>
            <a:noFill/>
          </a:ln>
        </p:spPr>
      </p:pic>
      <p:sp>
        <p:nvSpPr>
          <p:cNvPr id="321" name="Shape 321"/>
          <p:cNvSpPr txBox="1"/>
          <p:nvPr>
            <p:ph type="title"/>
          </p:nvPr>
        </p:nvSpPr>
        <p:spPr>
          <a:xfrm>
            <a:off x="265800" y="368525"/>
            <a:ext cx="8520600" cy="7074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lang="en-GB"/>
              <a:t>I Shoot!!</a:t>
            </a:r>
          </a:p>
          <a:p>
            <a:pPr lvl="0">
              <a:spcBef>
                <a:spcPts val="0"/>
              </a:spcBef>
              <a:buNone/>
            </a:pPr>
            <a:r>
              <a:rPr lang="en-GB"/>
              <a:t>You Shoot!</a:t>
            </a:r>
          </a:p>
        </p:txBody>
      </p:sp>
      <p:sp>
        <p:nvSpPr>
          <p:cNvPr id="322" name="Shape 3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323" name="Shape 323"/>
          <p:cNvPicPr preferRelativeResize="0"/>
          <p:nvPr/>
        </p:nvPicPr>
        <p:blipFill>
          <a:blip r:embed="rId4">
            <a:alphaModFix/>
          </a:blip>
          <a:stretch>
            <a:fillRect/>
          </a:stretch>
        </p:blipFill>
        <p:spPr>
          <a:xfrm>
            <a:off x="2650250" y="368525"/>
            <a:ext cx="5716874" cy="4494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Bullet Hell Boss - Task breakdown (Ben Ward)</a:t>
            </a:r>
          </a:p>
          <a:p>
            <a:pPr lvl="0" rtl="0">
              <a:spcBef>
                <a:spcPts val="0"/>
              </a:spcBef>
              <a:buNone/>
            </a:pPr>
            <a:r>
              <a:t/>
            </a:r>
            <a:endParaRPr/>
          </a:p>
        </p:txBody>
      </p:sp>
      <p:sp>
        <p:nvSpPr>
          <p:cNvPr id="329" name="Shape 3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330" name="Shape 330"/>
          <p:cNvPicPr preferRelativeResize="0"/>
          <p:nvPr/>
        </p:nvPicPr>
        <p:blipFill>
          <a:blip r:embed="rId3">
            <a:alphaModFix/>
          </a:blip>
          <a:stretch>
            <a:fillRect/>
          </a:stretch>
        </p:blipFill>
        <p:spPr>
          <a:xfrm>
            <a:off x="311700" y="1152425"/>
            <a:ext cx="7962900" cy="323850"/>
          </a:xfrm>
          <a:prstGeom prst="rect">
            <a:avLst/>
          </a:prstGeom>
          <a:noFill/>
          <a:ln>
            <a:noFill/>
          </a:ln>
        </p:spPr>
      </p:pic>
      <p:pic>
        <p:nvPicPr>
          <p:cNvPr id="331" name="Shape 331"/>
          <p:cNvPicPr preferRelativeResize="0"/>
          <p:nvPr/>
        </p:nvPicPr>
        <p:blipFill>
          <a:blip r:embed="rId4">
            <a:alphaModFix/>
          </a:blip>
          <a:stretch>
            <a:fillRect/>
          </a:stretch>
        </p:blipFill>
        <p:spPr>
          <a:xfrm>
            <a:off x="311687" y="1476275"/>
            <a:ext cx="5324475" cy="1447800"/>
          </a:xfrm>
          <a:prstGeom prst="rect">
            <a:avLst/>
          </a:prstGeom>
          <a:noFill/>
          <a:ln>
            <a:noFill/>
          </a:ln>
        </p:spPr>
      </p:pic>
      <p:pic>
        <p:nvPicPr>
          <p:cNvPr id="332" name="Shape 332"/>
          <p:cNvPicPr preferRelativeResize="0"/>
          <p:nvPr/>
        </p:nvPicPr>
        <p:blipFill>
          <a:blip r:embed="rId5">
            <a:alphaModFix/>
          </a:blip>
          <a:stretch>
            <a:fillRect/>
          </a:stretch>
        </p:blipFill>
        <p:spPr>
          <a:xfrm>
            <a:off x="5576724" y="2385574"/>
            <a:ext cx="3015900" cy="2160349"/>
          </a:xfrm>
          <a:prstGeom prst="rect">
            <a:avLst/>
          </a:prstGeom>
          <a:noFill/>
          <a:ln>
            <a:noFill/>
          </a:ln>
        </p:spPr>
      </p:pic>
      <p:sp>
        <p:nvSpPr>
          <p:cNvPr id="333" name="Shape 333"/>
          <p:cNvSpPr txBox="1"/>
          <p:nvPr/>
        </p:nvSpPr>
        <p:spPr>
          <a:xfrm>
            <a:off x="5020850" y="3705175"/>
            <a:ext cx="2417400" cy="1101600"/>
          </a:xfrm>
          <a:prstGeom prst="rect">
            <a:avLst/>
          </a:prstGeom>
          <a:noFill/>
          <a:ln>
            <a:noFill/>
          </a:ln>
        </p:spPr>
        <p:txBody>
          <a:bodyPr anchorCtr="0" anchor="t" bIns="91425" lIns="91425" rIns="91425" tIns="91425">
            <a:noAutofit/>
          </a:bodyPr>
          <a:lstStyle/>
          <a:p>
            <a:pPr lvl="0">
              <a:spcBef>
                <a:spcPts val="0"/>
              </a:spcBef>
              <a:buNone/>
            </a:pPr>
            <a:r>
              <a:rPr lang="en-GB" sz="3600"/>
              <a:t>Not so Massive...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Start Hub - Task breakdown (Ben Ward)</a:t>
            </a:r>
          </a:p>
          <a:p>
            <a:pPr lvl="0" rtl="0">
              <a:spcBef>
                <a:spcPts val="0"/>
              </a:spcBef>
              <a:buNone/>
            </a:pPr>
            <a:r>
              <a:t/>
            </a:r>
            <a:endParaRPr/>
          </a:p>
        </p:txBody>
      </p:sp>
      <p:sp>
        <p:nvSpPr>
          <p:cNvPr id="339" name="Shape 33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340" name="Shape 340"/>
          <p:cNvPicPr preferRelativeResize="0"/>
          <p:nvPr/>
        </p:nvPicPr>
        <p:blipFill>
          <a:blip r:embed="rId3">
            <a:alphaModFix/>
          </a:blip>
          <a:stretch>
            <a:fillRect/>
          </a:stretch>
        </p:blipFill>
        <p:spPr>
          <a:xfrm>
            <a:off x="311687" y="1098587"/>
            <a:ext cx="7991475" cy="314325"/>
          </a:xfrm>
          <a:prstGeom prst="rect">
            <a:avLst/>
          </a:prstGeom>
          <a:noFill/>
          <a:ln>
            <a:noFill/>
          </a:ln>
        </p:spPr>
      </p:pic>
      <p:pic>
        <p:nvPicPr>
          <p:cNvPr id="341" name="Shape 341"/>
          <p:cNvPicPr preferRelativeResize="0"/>
          <p:nvPr/>
        </p:nvPicPr>
        <p:blipFill>
          <a:blip r:embed="rId4">
            <a:alphaModFix/>
          </a:blip>
          <a:stretch>
            <a:fillRect/>
          </a:stretch>
        </p:blipFill>
        <p:spPr>
          <a:xfrm>
            <a:off x="311700" y="1412925"/>
            <a:ext cx="5276850" cy="857250"/>
          </a:xfrm>
          <a:prstGeom prst="rect">
            <a:avLst/>
          </a:prstGeom>
          <a:noFill/>
          <a:ln>
            <a:noFill/>
          </a:ln>
        </p:spPr>
      </p:pic>
      <p:pic>
        <p:nvPicPr>
          <p:cNvPr id="342" name="Shape 342"/>
          <p:cNvPicPr preferRelativeResize="0"/>
          <p:nvPr/>
        </p:nvPicPr>
        <p:blipFill>
          <a:blip r:embed="rId5">
            <a:alphaModFix/>
          </a:blip>
          <a:stretch>
            <a:fillRect/>
          </a:stretch>
        </p:blipFill>
        <p:spPr>
          <a:xfrm>
            <a:off x="5474725" y="2530675"/>
            <a:ext cx="3308949" cy="2386174"/>
          </a:xfrm>
          <a:prstGeom prst="rect">
            <a:avLst/>
          </a:prstGeom>
          <a:noFill/>
          <a:ln>
            <a:noFill/>
          </a:ln>
        </p:spPr>
      </p:pic>
      <p:pic>
        <p:nvPicPr>
          <p:cNvPr id="343" name="Shape 343"/>
          <p:cNvPicPr preferRelativeResize="0"/>
          <p:nvPr/>
        </p:nvPicPr>
        <p:blipFill>
          <a:blip r:embed="rId6">
            <a:alphaModFix/>
          </a:blip>
          <a:stretch>
            <a:fillRect/>
          </a:stretch>
        </p:blipFill>
        <p:spPr>
          <a:xfrm>
            <a:off x="383849" y="2630500"/>
            <a:ext cx="3069574" cy="2193799"/>
          </a:xfrm>
          <a:prstGeom prst="rect">
            <a:avLst/>
          </a:prstGeom>
          <a:noFill/>
          <a:ln>
            <a:noFill/>
          </a:ln>
        </p:spPr>
      </p:pic>
      <p:cxnSp>
        <p:nvCxnSpPr>
          <p:cNvPr id="344" name="Shape 344"/>
          <p:cNvCxnSpPr/>
          <p:nvPr/>
        </p:nvCxnSpPr>
        <p:spPr>
          <a:xfrm flipH="1" rot="10800000">
            <a:off x="5092175" y="3057450"/>
            <a:ext cx="1020000" cy="591600"/>
          </a:xfrm>
          <a:prstGeom prst="straightConnector1">
            <a:avLst/>
          </a:prstGeom>
          <a:noFill/>
          <a:ln cap="flat" cmpd="sng" w="76200">
            <a:solidFill>
              <a:schemeClr val="dk2"/>
            </a:solidFill>
            <a:prstDash val="solid"/>
            <a:round/>
            <a:headEnd len="lg" w="lg" type="none"/>
            <a:tailEnd len="lg" w="lg" type="triangle"/>
          </a:ln>
        </p:spPr>
      </p:cxnSp>
      <p:sp>
        <p:nvSpPr>
          <p:cNvPr id="345" name="Shape 345"/>
          <p:cNvSpPr txBox="1"/>
          <p:nvPr/>
        </p:nvSpPr>
        <p:spPr>
          <a:xfrm>
            <a:off x="3914125" y="3470550"/>
            <a:ext cx="1560600" cy="857400"/>
          </a:xfrm>
          <a:prstGeom prst="rect">
            <a:avLst/>
          </a:prstGeom>
          <a:noFill/>
          <a:ln>
            <a:noFill/>
          </a:ln>
        </p:spPr>
        <p:txBody>
          <a:bodyPr anchorCtr="0" anchor="t" bIns="91425" lIns="91425" rIns="91425" tIns="91425">
            <a:noAutofit/>
          </a:bodyPr>
          <a:lstStyle/>
          <a:p>
            <a:pPr lvl="0">
              <a:spcBef>
                <a:spcPts val="0"/>
              </a:spcBef>
              <a:buNone/>
            </a:pPr>
            <a:r>
              <a:rPr lang="en-GB"/>
              <a:t>Touching this</a:t>
            </a:r>
          </a:p>
          <a:p>
            <a:pPr lvl="0">
              <a:spcBef>
                <a:spcPts val="0"/>
              </a:spcBef>
              <a:buNone/>
            </a:pPr>
            <a:r>
              <a:t/>
            </a:r>
            <a:endParaRPr/>
          </a:p>
          <a:p>
            <a:pPr lvl="0">
              <a:spcBef>
                <a:spcPts val="0"/>
              </a:spcBef>
              <a:buNone/>
            </a:pPr>
            <a:r>
              <a:rPr lang="en-GB"/>
              <a:t>Does this</a:t>
            </a:r>
          </a:p>
        </p:txBody>
      </p:sp>
      <p:cxnSp>
        <p:nvCxnSpPr>
          <p:cNvPr id="346" name="Shape 346"/>
          <p:cNvCxnSpPr/>
          <p:nvPr/>
        </p:nvCxnSpPr>
        <p:spPr>
          <a:xfrm rot="10800000">
            <a:off x="2639125" y="3592950"/>
            <a:ext cx="1351500" cy="464400"/>
          </a:xfrm>
          <a:prstGeom prst="straightConnector1">
            <a:avLst/>
          </a:prstGeom>
          <a:noFill/>
          <a:ln cap="flat" cmpd="sng" w="76200">
            <a:solidFill>
              <a:schemeClr val="dk2"/>
            </a:solidFill>
            <a:prstDash val="solid"/>
            <a:round/>
            <a:headEnd len="lg" w="lg" type="none"/>
            <a:tailEnd len="lg" w="lg"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Start Hub (Continued)</a:t>
            </a:r>
          </a:p>
        </p:txBody>
      </p:sp>
      <p:sp>
        <p:nvSpPr>
          <p:cNvPr id="352" name="Shape 3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353" name="Shape 353"/>
          <p:cNvPicPr preferRelativeResize="0"/>
          <p:nvPr/>
        </p:nvPicPr>
        <p:blipFill>
          <a:blip r:embed="rId3">
            <a:alphaModFix/>
          </a:blip>
          <a:stretch>
            <a:fillRect/>
          </a:stretch>
        </p:blipFill>
        <p:spPr>
          <a:xfrm>
            <a:off x="4582250" y="1488699"/>
            <a:ext cx="4192975" cy="3307999"/>
          </a:xfrm>
          <a:prstGeom prst="rect">
            <a:avLst/>
          </a:prstGeom>
          <a:noFill/>
          <a:ln>
            <a:noFill/>
          </a:ln>
        </p:spPr>
      </p:pic>
      <p:cxnSp>
        <p:nvCxnSpPr>
          <p:cNvPr id="354" name="Shape 354"/>
          <p:cNvCxnSpPr/>
          <p:nvPr/>
        </p:nvCxnSpPr>
        <p:spPr>
          <a:xfrm flipH="1" rot="10800000">
            <a:off x="4250750" y="2134375"/>
            <a:ext cx="826200" cy="479400"/>
          </a:xfrm>
          <a:prstGeom prst="straightConnector1">
            <a:avLst/>
          </a:prstGeom>
          <a:noFill/>
          <a:ln cap="flat" cmpd="sng" w="38100">
            <a:solidFill>
              <a:schemeClr val="dk2"/>
            </a:solidFill>
            <a:prstDash val="solid"/>
            <a:round/>
            <a:headEnd len="lg" w="lg" type="none"/>
            <a:tailEnd len="lg" w="lg" type="triangle"/>
          </a:ln>
        </p:spPr>
      </p:cxnSp>
      <p:sp>
        <p:nvSpPr>
          <p:cNvPr id="355" name="Shape 355"/>
          <p:cNvSpPr txBox="1"/>
          <p:nvPr/>
        </p:nvSpPr>
        <p:spPr>
          <a:xfrm>
            <a:off x="3016550" y="2481200"/>
            <a:ext cx="1652400" cy="744600"/>
          </a:xfrm>
          <a:prstGeom prst="rect">
            <a:avLst/>
          </a:prstGeom>
          <a:noFill/>
          <a:ln>
            <a:noFill/>
          </a:ln>
        </p:spPr>
        <p:txBody>
          <a:bodyPr anchorCtr="0" anchor="t" bIns="91425" lIns="91425" rIns="91425" tIns="91425">
            <a:noAutofit/>
          </a:bodyPr>
          <a:lstStyle/>
          <a:p>
            <a:pPr lvl="0">
              <a:spcBef>
                <a:spcPts val="0"/>
              </a:spcBef>
              <a:buNone/>
            </a:pPr>
            <a:r>
              <a:rPr lang="en-GB"/>
              <a:t>When everyone is on the trigger</a:t>
            </a:r>
          </a:p>
          <a:p>
            <a:pPr lvl="0">
              <a:spcBef>
                <a:spcPts val="0"/>
              </a:spcBef>
              <a:buNone/>
            </a:pPr>
            <a:r>
              <a:t/>
            </a:r>
            <a:endParaRPr/>
          </a:p>
          <a:p>
            <a:pPr lvl="0">
              <a:spcBef>
                <a:spcPts val="0"/>
              </a:spcBef>
              <a:buNone/>
            </a:pPr>
            <a:r>
              <a:rPr lang="en-GB"/>
              <a:t>Open Sesame!</a:t>
            </a:r>
          </a:p>
        </p:txBody>
      </p:sp>
      <p:pic>
        <p:nvPicPr>
          <p:cNvPr id="356" name="Shape 356"/>
          <p:cNvPicPr preferRelativeResize="0"/>
          <p:nvPr/>
        </p:nvPicPr>
        <p:blipFill>
          <a:blip r:embed="rId4">
            <a:alphaModFix/>
          </a:blip>
          <a:stretch>
            <a:fillRect/>
          </a:stretch>
        </p:blipFill>
        <p:spPr>
          <a:xfrm>
            <a:off x="128117" y="1621800"/>
            <a:ext cx="2572075" cy="2040049"/>
          </a:xfrm>
          <a:prstGeom prst="rect">
            <a:avLst/>
          </a:prstGeom>
          <a:noFill/>
          <a:ln>
            <a:noFill/>
          </a:ln>
        </p:spPr>
      </p:pic>
      <p:cxnSp>
        <p:nvCxnSpPr>
          <p:cNvPr id="357" name="Shape 357"/>
          <p:cNvCxnSpPr/>
          <p:nvPr/>
        </p:nvCxnSpPr>
        <p:spPr>
          <a:xfrm rot="10800000">
            <a:off x="1950700" y="2404700"/>
            <a:ext cx="1193400" cy="8211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311700" y="131625"/>
            <a:ext cx="8520600" cy="707400"/>
          </a:xfrm>
          <a:prstGeom prst="rect">
            <a:avLst/>
          </a:prstGeom>
        </p:spPr>
        <p:txBody>
          <a:bodyPr anchorCtr="0" anchor="t" bIns="91425" lIns="91425" rIns="91425" tIns="91425">
            <a:noAutofit/>
          </a:bodyPr>
          <a:lstStyle/>
          <a:p>
            <a:pPr lvl="0" rtl="0">
              <a:spcBef>
                <a:spcPts val="0"/>
              </a:spcBef>
              <a:buNone/>
            </a:pPr>
            <a:r>
              <a:rPr lang="en-GB"/>
              <a:t>Sprint 3 (Billy Spelchan)</a:t>
            </a:r>
          </a:p>
        </p:txBody>
      </p:sp>
      <p:sp>
        <p:nvSpPr>
          <p:cNvPr id="363" name="Shape 36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364" name="Shape 364"/>
          <p:cNvPicPr preferRelativeResize="0"/>
          <p:nvPr/>
        </p:nvPicPr>
        <p:blipFill>
          <a:blip r:embed="rId3">
            <a:alphaModFix/>
          </a:blip>
          <a:stretch>
            <a:fillRect/>
          </a:stretch>
        </p:blipFill>
        <p:spPr>
          <a:xfrm>
            <a:off x="1581150" y="1969800"/>
            <a:ext cx="5981700" cy="1609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BT-243 Game Site Login (Billy Spelchan)</a:t>
            </a:r>
          </a:p>
          <a:p>
            <a:pPr lvl="0" rtl="0">
              <a:spcBef>
                <a:spcPts val="0"/>
              </a:spcBef>
              <a:buNone/>
            </a:pPr>
            <a:r>
              <a:t/>
            </a:r>
            <a:endParaRPr/>
          </a:p>
        </p:txBody>
      </p:sp>
      <p:sp>
        <p:nvSpPr>
          <p:cNvPr id="370" name="Shape 37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371" name="Shape 371"/>
          <p:cNvPicPr preferRelativeResize="0"/>
          <p:nvPr/>
        </p:nvPicPr>
        <p:blipFill>
          <a:blip r:embed="rId3">
            <a:alphaModFix/>
          </a:blip>
          <a:stretch>
            <a:fillRect/>
          </a:stretch>
        </p:blipFill>
        <p:spPr>
          <a:xfrm>
            <a:off x="152400" y="1304825"/>
            <a:ext cx="6515100" cy="3324225"/>
          </a:xfrm>
          <a:prstGeom prst="rect">
            <a:avLst/>
          </a:prstGeom>
          <a:noFill/>
          <a:ln>
            <a:noFill/>
          </a:ln>
        </p:spPr>
      </p:pic>
      <p:pic>
        <p:nvPicPr>
          <p:cNvPr id="372" name="Shape 372"/>
          <p:cNvPicPr preferRelativeResize="0"/>
          <p:nvPr/>
        </p:nvPicPr>
        <p:blipFill>
          <a:blip r:embed="rId4">
            <a:alphaModFix/>
          </a:blip>
          <a:stretch>
            <a:fillRect/>
          </a:stretch>
        </p:blipFill>
        <p:spPr>
          <a:xfrm>
            <a:off x="5508475" y="2802224"/>
            <a:ext cx="3512675" cy="1861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sp>
        <p:nvSpPr>
          <p:cNvPr id="377" name="Shape 37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378" name="Shape 378"/>
          <p:cNvPicPr preferRelativeResize="0"/>
          <p:nvPr/>
        </p:nvPicPr>
        <p:blipFill>
          <a:blip r:embed="rId3">
            <a:alphaModFix/>
          </a:blip>
          <a:stretch>
            <a:fillRect/>
          </a:stretch>
        </p:blipFill>
        <p:spPr>
          <a:xfrm>
            <a:off x="557200" y="249337"/>
            <a:ext cx="8029575" cy="4505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371000" y="258825"/>
            <a:ext cx="8520600" cy="707400"/>
          </a:xfrm>
          <a:prstGeom prst="rect">
            <a:avLst/>
          </a:prstGeom>
        </p:spPr>
        <p:txBody>
          <a:bodyPr anchorCtr="0" anchor="t" bIns="91425" lIns="91425" rIns="91425" tIns="91425">
            <a:noAutofit/>
          </a:bodyPr>
          <a:lstStyle/>
          <a:p>
            <a:pPr lvl="0" rtl="0">
              <a:spcBef>
                <a:spcPts val="0"/>
              </a:spcBef>
              <a:buNone/>
            </a:pPr>
            <a:r>
              <a:rPr lang="en-GB"/>
              <a:t>BT-291 Enemy drops (Billy Spelchan)</a:t>
            </a:r>
          </a:p>
          <a:p>
            <a:pPr lvl="0" rtl="0">
              <a:spcBef>
                <a:spcPts val="0"/>
              </a:spcBef>
              <a:buNone/>
            </a:pPr>
            <a:r>
              <a:t/>
            </a:r>
            <a:endParaRPr/>
          </a:p>
        </p:txBody>
      </p:sp>
      <p:sp>
        <p:nvSpPr>
          <p:cNvPr id="384" name="Shape 38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385" name="Shape 385"/>
          <p:cNvPicPr preferRelativeResize="0"/>
          <p:nvPr/>
        </p:nvPicPr>
        <p:blipFill>
          <a:blip r:embed="rId3">
            <a:alphaModFix/>
          </a:blip>
          <a:stretch>
            <a:fillRect/>
          </a:stretch>
        </p:blipFill>
        <p:spPr>
          <a:xfrm>
            <a:off x="152400" y="1118625"/>
            <a:ext cx="6448425" cy="695325"/>
          </a:xfrm>
          <a:prstGeom prst="rect">
            <a:avLst/>
          </a:prstGeom>
          <a:noFill/>
          <a:ln>
            <a:noFill/>
          </a:ln>
        </p:spPr>
      </p:pic>
      <p:pic>
        <p:nvPicPr>
          <p:cNvPr id="386" name="Shape 386"/>
          <p:cNvPicPr preferRelativeResize="0"/>
          <p:nvPr/>
        </p:nvPicPr>
        <p:blipFill>
          <a:blip r:embed="rId4">
            <a:alphaModFix/>
          </a:blip>
          <a:stretch>
            <a:fillRect/>
          </a:stretch>
        </p:blipFill>
        <p:spPr>
          <a:xfrm>
            <a:off x="753400" y="2329750"/>
            <a:ext cx="4514850" cy="1181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BT-302 Turtle Boss (Billy Spelchan)</a:t>
            </a:r>
          </a:p>
          <a:p>
            <a:pPr lvl="0" rtl="0">
              <a:spcBef>
                <a:spcPts val="0"/>
              </a:spcBef>
              <a:buNone/>
            </a:pPr>
            <a:r>
              <a:t/>
            </a:r>
            <a:endParaRPr/>
          </a:p>
        </p:txBody>
      </p:sp>
      <p:sp>
        <p:nvSpPr>
          <p:cNvPr id="392" name="Shape 39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393" name="Shape 393"/>
          <p:cNvPicPr preferRelativeResize="0"/>
          <p:nvPr/>
        </p:nvPicPr>
        <p:blipFill>
          <a:blip r:embed="rId3">
            <a:alphaModFix/>
          </a:blip>
          <a:stretch>
            <a:fillRect/>
          </a:stretch>
        </p:blipFill>
        <p:spPr>
          <a:xfrm>
            <a:off x="2290875" y="1346775"/>
            <a:ext cx="6029325" cy="320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Project Goals</a:t>
            </a:r>
          </a:p>
        </p:txBody>
      </p:sp>
      <p:sp>
        <p:nvSpPr>
          <p:cNvPr id="91" name="Shape 91"/>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rPr lang="en-GB"/>
              <a:t>Infrastructure to play games Online</a:t>
            </a:r>
          </a:p>
          <a:p>
            <a:pPr indent="-228600" lvl="0" marL="457200" rtl="0">
              <a:spcBef>
                <a:spcPts val="0"/>
              </a:spcBef>
            </a:pPr>
            <a:r>
              <a:rPr lang="en-GB"/>
              <a:t>This project utilizes infrastructure created entirely from students. </a:t>
            </a:r>
          </a:p>
          <a:p>
            <a:pPr indent="-228600" lvl="0" marL="457200" rtl="0">
              <a:spcBef>
                <a:spcPts val="0"/>
              </a:spcBef>
            </a:pPr>
            <a:r>
              <a:rPr lang="en-GB"/>
              <a:t>It should allow 2-4 players to play together online</a:t>
            </a:r>
          </a:p>
          <a:p>
            <a:pPr indent="-228600" lvl="0" marL="457200" rtl="0">
              <a:spcBef>
                <a:spcPts val="0"/>
              </a:spcBef>
            </a:pPr>
            <a:r>
              <a:rPr lang="en-GB"/>
              <a:t>By using golang we can innovatively spin up new processes on a server to encase a user's game.</a:t>
            </a:r>
          </a:p>
          <a:p>
            <a:pPr indent="-228600" lvl="0" marL="457200" rtl="0">
              <a:spcBef>
                <a:spcPts val="0"/>
              </a:spcBef>
            </a:pPr>
            <a:r>
              <a:rPr lang="en-GB"/>
              <a:t>Unity allows the developers to not worry about the boilerplate and go right to developing the features.</a:t>
            </a:r>
          </a:p>
        </p:txBody>
      </p:sp>
      <p:sp>
        <p:nvSpPr>
          <p:cNvPr id="92" name="Shape 9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solidFill>
                  <a:schemeClr val="dk2"/>
                </a:solidFill>
                <a:latin typeface="Open Sans"/>
                <a:ea typeface="Open Sans"/>
                <a:cs typeface="Open Sans"/>
                <a:sym typeface="Open Sans"/>
              </a:rPr>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7" name="Shape 397"/>
        <p:cNvGrpSpPr/>
        <p:nvPr/>
      </p:nvGrpSpPr>
      <p:grpSpPr>
        <a:xfrm>
          <a:off x="0" y="0"/>
          <a:ext cx="0" cy="0"/>
          <a:chOff x="0" y="0"/>
          <a:chExt cx="0" cy="0"/>
        </a:xfrm>
      </p:grpSpPr>
      <p:sp>
        <p:nvSpPr>
          <p:cNvPr id="398" name="Shape 39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399" name="Shape 399"/>
          <p:cNvPicPr preferRelativeResize="0"/>
          <p:nvPr/>
        </p:nvPicPr>
        <p:blipFill>
          <a:blip r:embed="rId3">
            <a:alphaModFix/>
          </a:blip>
          <a:stretch>
            <a:fillRect/>
          </a:stretch>
        </p:blipFill>
        <p:spPr>
          <a:xfrm>
            <a:off x="1564075" y="176212"/>
            <a:ext cx="5743575" cy="479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sp>
        <p:nvSpPr>
          <p:cNvPr id="404" name="Shape 404"/>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BT-314 Upload stats (Billy Spelchan)</a:t>
            </a:r>
          </a:p>
          <a:p>
            <a:pPr lvl="0" rtl="0">
              <a:spcBef>
                <a:spcPts val="0"/>
              </a:spcBef>
              <a:buNone/>
            </a:pPr>
            <a:r>
              <a:t/>
            </a:r>
            <a:endParaRPr/>
          </a:p>
        </p:txBody>
      </p:sp>
      <p:pic>
        <p:nvPicPr>
          <p:cNvPr id="405" name="Shape 405"/>
          <p:cNvPicPr preferRelativeResize="0"/>
          <p:nvPr/>
        </p:nvPicPr>
        <p:blipFill>
          <a:blip r:embed="rId3">
            <a:alphaModFix/>
          </a:blip>
          <a:stretch>
            <a:fillRect/>
          </a:stretch>
        </p:blipFill>
        <p:spPr>
          <a:xfrm>
            <a:off x="2921550" y="2466275"/>
            <a:ext cx="6076950" cy="1257300"/>
          </a:xfrm>
          <a:prstGeom prst="rect">
            <a:avLst/>
          </a:prstGeom>
          <a:noFill/>
          <a:ln>
            <a:noFill/>
          </a:ln>
        </p:spPr>
      </p:pic>
      <p:pic>
        <p:nvPicPr>
          <p:cNvPr id="406" name="Shape 406"/>
          <p:cNvPicPr preferRelativeResize="0"/>
          <p:nvPr/>
        </p:nvPicPr>
        <p:blipFill>
          <a:blip r:embed="rId4">
            <a:alphaModFix/>
          </a:blip>
          <a:stretch>
            <a:fillRect/>
          </a:stretch>
        </p:blipFill>
        <p:spPr>
          <a:xfrm>
            <a:off x="227825" y="1514475"/>
            <a:ext cx="2609850" cy="28411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BT-321 Website content (Billy Spelchan)</a:t>
            </a:r>
          </a:p>
        </p:txBody>
      </p:sp>
      <p:sp>
        <p:nvSpPr>
          <p:cNvPr id="412" name="Shape 4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413" name="Shape 413"/>
          <p:cNvPicPr preferRelativeResize="0"/>
          <p:nvPr/>
        </p:nvPicPr>
        <p:blipFill>
          <a:blip r:embed="rId3">
            <a:alphaModFix/>
          </a:blip>
          <a:stretch>
            <a:fillRect/>
          </a:stretch>
        </p:blipFill>
        <p:spPr>
          <a:xfrm>
            <a:off x="949050" y="1961750"/>
            <a:ext cx="7448550" cy="2085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Sprint 3 (Corey Frank)</a:t>
            </a:r>
          </a:p>
        </p:txBody>
      </p:sp>
      <p:sp>
        <p:nvSpPr>
          <p:cNvPr id="419" name="Shape 4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420" name="Shape 420"/>
          <p:cNvPicPr preferRelativeResize="0"/>
          <p:nvPr/>
        </p:nvPicPr>
        <p:blipFill>
          <a:blip r:embed="rId3">
            <a:alphaModFix/>
          </a:blip>
          <a:stretch>
            <a:fillRect/>
          </a:stretch>
        </p:blipFill>
        <p:spPr>
          <a:xfrm>
            <a:off x="152400" y="1304825"/>
            <a:ext cx="8810625" cy="2628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sp>
        <p:nvSpPr>
          <p:cNvPr id="425" name="Shape 425"/>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(Corey Frank)</a:t>
            </a:r>
          </a:p>
          <a:p>
            <a:pPr lvl="0" rtl="0">
              <a:spcBef>
                <a:spcPts val="0"/>
              </a:spcBef>
              <a:buNone/>
            </a:pPr>
            <a:r>
              <a:t/>
            </a:r>
            <a:endParaRPr/>
          </a:p>
        </p:txBody>
      </p:sp>
      <p:sp>
        <p:nvSpPr>
          <p:cNvPr id="426" name="Shape 426"/>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427" name="Shape 4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428" name="Shape 428"/>
          <p:cNvPicPr preferRelativeResize="0"/>
          <p:nvPr/>
        </p:nvPicPr>
        <p:blipFill>
          <a:blip r:embed="rId3">
            <a:alphaModFix/>
          </a:blip>
          <a:stretch>
            <a:fillRect/>
          </a:stretch>
        </p:blipFill>
        <p:spPr>
          <a:xfrm>
            <a:off x="0" y="1221425"/>
            <a:ext cx="6331901" cy="3835399"/>
          </a:xfrm>
          <a:prstGeom prst="rect">
            <a:avLst/>
          </a:prstGeom>
          <a:noFill/>
          <a:ln>
            <a:noFill/>
          </a:ln>
        </p:spPr>
      </p:pic>
      <p:pic>
        <p:nvPicPr>
          <p:cNvPr id="429" name="Shape 429"/>
          <p:cNvPicPr preferRelativeResize="0"/>
          <p:nvPr/>
        </p:nvPicPr>
        <p:blipFill>
          <a:blip r:embed="rId4">
            <a:alphaModFix/>
          </a:blip>
          <a:stretch>
            <a:fillRect/>
          </a:stretch>
        </p:blipFill>
        <p:spPr>
          <a:xfrm>
            <a:off x="6218099" y="2242724"/>
            <a:ext cx="2925899" cy="2814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(Corey Frank)</a:t>
            </a:r>
          </a:p>
          <a:p>
            <a:pPr lvl="0" rtl="0">
              <a:spcBef>
                <a:spcPts val="0"/>
              </a:spcBef>
              <a:buNone/>
            </a:pPr>
            <a:r>
              <a:t/>
            </a:r>
            <a:endParaRPr/>
          </a:p>
        </p:txBody>
      </p:sp>
      <p:sp>
        <p:nvSpPr>
          <p:cNvPr id="435" name="Shape 435"/>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436" name="Shape 4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437" name="Shape 437"/>
          <p:cNvPicPr preferRelativeResize="0"/>
          <p:nvPr/>
        </p:nvPicPr>
        <p:blipFill>
          <a:blip r:embed="rId3">
            <a:alphaModFix/>
          </a:blip>
          <a:stretch>
            <a:fillRect/>
          </a:stretch>
        </p:blipFill>
        <p:spPr>
          <a:xfrm>
            <a:off x="197650" y="1988900"/>
            <a:ext cx="2095500" cy="2419350"/>
          </a:xfrm>
          <a:prstGeom prst="rect">
            <a:avLst/>
          </a:prstGeom>
          <a:noFill/>
          <a:ln>
            <a:noFill/>
          </a:ln>
        </p:spPr>
      </p:pic>
      <p:pic>
        <p:nvPicPr>
          <p:cNvPr id="438" name="Shape 438"/>
          <p:cNvPicPr preferRelativeResize="0"/>
          <p:nvPr/>
        </p:nvPicPr>
        <p:blipFill>
          <a:blip r:embed="rId4">
            <a:alphaModFix/>
          </a:blip>
          <a:stretch>
            <a:fillRect/>
          </a:stretch>
        </p:blipFill>
        <p:spPr>
          <a:xfrm>
            <a:off x="197650" y="1152425"/>
            <a:ext cx="4974627" cy="707400"/>
          </a:xfrm>
          <a:prstGeom prst="rect">
            <a:avLst/>
          </a:prstGeom>
          <a:noFill/>
          <a:ln>
            <a:noFill/>
          </a:ln>
        </p:spPr>
      </p:pic>
      <p:pic>
        <p:nvPicPr>
          <p:cNvPr id="439" name="Shape 439"/>
          <p:cNvPicPr preferRelativeResize="0"/>
          <p:nvPr/>
        </p:nvPicPr>
        <p:blipFill>
          <a:blip r:embed="rId5">
            <a:alphaModFix/>
          </a:blip>
          <a:stretch>
            <a:fillRect/>
          </a:stretch>
        </p:blipFill>
        <p:spPr>
          <a:xfrm>
            <a:off x="2482000" y="1988900"/>
            <a:ext cx="6539150" cy="24193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 name="Shape 443"/>
        <p:cNvGrpSpPr/>
        <p:nvPr/>
      </p:nvGrpSpPr>
      <p:grpSpPr>
        <a:xfrm>
          <a:off x="0" y="0"/>
          <a:ext cx="0" cy="0"/>
          <a:chOff x="0" y="0"/>
          <a:chExt cx="0" cy="0"/>
        </a:xfrm>
      </p:grpSpPr>
      <p:sp>
        <p:nvSpPr>
          <p:cNvPr id="444" name="Shape 4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445" name="Shape 445"/>
          <p:cNvPicPr preferRelativeResize="0"/>
          <p:nvPr/>
        </p:nvPicPr>
        <p:blipFill>
          <a:blip r:embed="rId3">
            <a:alphaModFix/>
          </a:blip>
          <a:stretch>
            <a:fillRect/>
          </a:stretch>
        </p:blipFill>
        <p:spPr>
          <a:xfrm>
            <a:off x="0" y="0"/>
            <a:ext cx="9144000" cy="4620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pic>
        <p:nvPicPr>
          <p:cNvPr id="451" name="Shape 451"/>
          <p:cNvPicPr preferRelativeResize="0"/>
          <p:nvPr/>
        </p:nvPicPr>
        <p:blipFill>
          <a:blip r:embed="rId3">
            <a:alphaModFix/>
          </a:blip>
          <a:stretch>
            <a:fillRect/>
          </a:stretch>
        </p:blipFill>
        <p:spPr>
          <a:xfrm>
            <a:off x="0" y="0"/>
            <a:ext cx="8472449" cy="502071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5" name="Shape 455"/>
        <p:cNvGrpSpPr/>
        <p:nvPr/>
      </p:nvGrpSpPr>
      <p:grpSpPr>
        <a:xfrm>
          <a:off x="0" y="0"/>
          <a:ext cx="0" cy="0"/>
          <a:chOff x="0" y="0"/>
          <a:chExt cx="0" cy="0"/>
        </a:xfrm>
      </p:grpSpPr>
      <p:sp>
        <p:nvSpPr>
          <p:cNvPr id="456" name="Shape 456"/>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(Corey Frank)</a:t>
            </a:r>
          </a:p>
          <a:p>
            <a:pPr lvl="0" rtl="0">
              <a:spcBef>
                <a:spcPts val="0"/>
              </a:spcBef>
              <a:buNone/>
            </a:pPr>
            <a:r>
              <a:t/>
            </a:r>
            <a:endParaRPr/>
          </a:p>
        </p:txBody>
      </p:sp>
      <p:sp>
        <p:nvSpPr>
          <p:cNvPr id="457" name="Shape 457"/>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458" name="Shape 45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459" name="Shape 459"/>
          <p:cNvPicPr preferRelativeResize="0"/>
          <p:nvPr/>
        </p:nvPicPr>
        <p:blipFill>
          <a:blip r:embed="rId3">
            <a:alphaModFix/>
          </a:blip>
          <a:stretch>
            <a:fillRect/>
          </a:stretch>
        </p:blipFill>
        <p:spPr>
          <a:xfrm>
            <a:off x="0" y="1186897"/>
            <a:ext cx="9144000" cy="2769704"/>
          </a:xfrm>
          <a:prstGeom prst="rect">
            <a:avLst/>
          </a:prstGeom>
          <a:noFill/>
          <a:ln>
            <a:noFill/>
          </a:ln>
        </p:spPr>
      </p:pic>
      <p:pic>
        <p:nvPicPr>
          <p:cNvPr id="460" name="Shape 460"/>
          <p:cNvPicPr preferRelativeResize="0"/>
          <p:nvPr/>
        </p:nvPicPr>
        <p:blipFill>
          <a:blip r:embed="rId4">
            <a:alphaModFix/>
          </a:blip>
          <a:stretch>
            <a:fillRect/>
          </a:stretch>
        </p:blipFill>
        <p:spPr>
          <a:xfrm>
            <a:off x="723937" y="3788700"/>
            <a:ext cx="1819275" cy="1219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(Corey Frank)</a:t>
            </a:r>
          </a:p>
          <a:p>
            <a:pPr lvl="0" rtl="0">
              <a:spcBef>
                <a:spcPts val="0"/>
              </a:spcBef>
              <a:buNone/>
            </a:pPr>
            <a:r>
              <a:t/>
            </a:r>
            <a:endParaRPr/>
          </a:p>
        </p:txBody>
      </p:sp>
      <p:sp>
        <p:nvSpPr>
          <p:cNvPr id="466" name="Shape 466"/>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467" name="Shape 4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468" name="Shape 468"/>
          <p:cNvPicPr preferRelativeResize="0"/>
          <p:nvPr/>
        </p:nvPicPr>
        <p:blipFill>
          <a:blip r:embed="rId3">
            <a:alphaModFix/>
          </a:blip>
          <a:stretch>
            <a:fillRect/>
          </a:stretch>
        </p:blipFill>
        <p:spPr>
          <a:xfrm>
            <a:off x="0" y="1030509"/>
            <a:ext cx="9144001" cy="3774332"/>
          </a:xfrm>
          <a:prstGeom prst="rect">
            <a:avLst/>
          </a:prstGeom>
          <a:noFill/>
          <a:ln>
            <a:noFill/>
          </a:ln>
        </p:spPr>
      </p:pic>
      <p:pic>
        <p:nvPicPr>
          <p:cNvPr id="469" name="Shape 469"/>
          <p:cNvPicPr preferRelativeResize="0"/>
          <p:nvPr/>
        </p:nvPicPr>
        <p:blipFill>
          <a:blip r:embed="rId4">
            <a:alphaModFix/>
          </a:blip>
          <a:stretch>
            <a:fillRect/>
          </a:stretch>
        </p:blipFill>
        <p:spPr>
          <a:xfrm>
            <a:off x="3322750" y="2043375"/>
            <a:ext cx="3067050" cy="20027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Theme - The Finale</a:t>
            </a:r>
          </a:p>
        </p:txBody>
      </p:sp>
      <p:sp>
        <p:nvSpPr>
          <p:cNvPr id="98" name="Shape 98"/>
          <p:cNvSpPr txBox="1"/>
          <p:nvPr>
            <p:ph idx="1" type="body"/>
          </p:nvPr>
        </p:nvSpPr>
        <p:spPr>
          <a:xfrm>
            <a:off x="311700" y="1256475"/>
            <a:ext cx="8520600" cy="3302700"/>
          </a:xfrm>
          <a:prstGeom prst="rect">
            <a:avLst/>
          </a:prstGeom>
        </p:spPr>
        <p:txBody>
          <a:bodyPr anchorCtr="0" anchor="t" bIns="91425" lIns="91425" rIns="91425" tIns="91425">
            <a:noAutofit/>
          </a:bodyPr>
          <a:lstStyle/>
          <a:p>
            <a:pPr indent="0" lvl="0" marL="0" rtl="0">
              <a:lnSpc>
                <a:spcPct val="115000"/>
              </a:lnSpc>
              <a:spcBef>
                <a:spcPts val="0"/>
              </a:spcBef>
              <a:spcAft>
                <a:spcPts val="0"/>
              </a:spcAft>
              <a:buNone/>
            </a:pPr>
            <a:r>
              <a:t/>
            </a:r>
            <a:endParaRPr>
              <a:solidFill>
                <a:srgbClr val="000000"/>
              </a:solidFill>
              <a:latin typeface="Arial"/>
              <a:ea typeface="Arial"/>
              <a:cs typeface="Arial"/>
              <a:sym typeface="Arial"/>
            </a:endParaRPr>
          </a:p>
          <a:p>
            <a:pPr indent="0" lvl="0" marL="0" rtl="0">
              <a:lnSpc>
                <a:spcPct val="115000"/>
              </a:lnSpc>
              <a:spcBef>
                <a:spcPts val="0"/>
              </a:spcBef>
              <a:spcAft>
                <a:spcPts val="0"/>
              </a:spcAft>
              <a:buNone/>
            </a:pPr>
            <a:r>
              <a:rPr lang="en-GB"/>
              <a:t>The focus of the 3rd sprint was to get the basic happy path completed from start to finish. Implementing everything from the website to the multiplayer focus. The multiplayer while there in sprint 2 was far from complete and needed the additional functionality of multiple lobbies and support for 4 players. In addition, we endeavor to make the world compelling for multiple players and are continuing to more add power ups, more monsters, and more rooms.</a:t>
            </a:r>
          </a:p>
        </p:txBody>
      </p:sp>
      <p:sp>
        <p:nvSpPr>
          <p:cNvPr id="99" name="Shape 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(Corey Frank)</a:t>
            </a:r>
          </a:p>
          <a:p>
            <a:pPr lvl="0" rtl="0">
              <a:spcBef>
                <a:spcPts val="0"/>
              </a:spcBef>
              <a:buNone/>
            </a:pPr>
            <a:r>
              <a:t/>
            </a:r>
            <a:endParaRPr/>
          </a:p>
        </p:txBody>
      </p:sp>
      <p:sp>
        <p:nvSpPr>
          <p:cNvPr id="475" name="Shape 475"/>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476" name="Shape 47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477" name="Shape 477"/>
          <p:cNvPicPr preferRelativeResize="0"/>
          <p:nvPr/>
        </p:nvPicPr>
        <p:blipFill>
          <a:blip r:embed="rId3">
            <a:alphaModFix/>
          </a:blip>
          <a:stretch>
            <a:fillRect/>
          </a:stretch>
        </p:blipFill>
        <p:spPr>
          <a:xfrm>
            <a:off x="0" y="1029550"/>
            <a:ext cx="9143999" cy="2810549"/>
          </a:xfrm>
          <a:prstGeom prst="rect">
            <a:avLst/>
          </a:prstGeom>
          <a:noFill/>
          <a:ln>
            <a:noFill/>
          </a:ln>
        </p:spPr>
      </p:pic>
      <p:pic>
        <p:nvPicPr>
          <p:cNvPr id="478" name="Shape 478"/>
          <p:cNvPicPr preferRelativeResize="0"/>
          <p:nvPr/>
        </p:nvPicPr>
        <p:blipFill>
          <a:blip r:embed="rId4">
            <a:alphaModFix/>
          </a:blip>
          <a:stretch>
            <a:fillRect/>
          </a:stretch>
        </p:blipFill>
        <p:spPr>
          <a:xfrm>
            <a:off x="2001037" y="3840100"/>
            <a:ext cx="1762125" cy="1219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(Corey Frank)</a:t>
            </a:r>
          </a:p>
          <a:p>
            <a:pPr lvl="0" rtl="0">
              <a:spcBef>
                <a:spcPts val="0"/>
              </a:spcBef>
              <a:buNone/>
            </a:pPr>
            <a:r>
              <a:t/>
            </a:r>
            <a:endParaRPr/>
          </a:p>
        </p:txBody>
      </p:sp>
      <p:sp>
        <p:nvSpPr>
          <p:cNvPr id="484" name="Shape 484"/>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rPr lang="en-GB"/>
              <a:t>An added task that was not outlined in the Sprint planning. Adding in mini-map room representations. For this task i needed to create mini-map rooms that will be used in the instantiation of the mini-map, that will distinguish the rooms apart</a:t>
            </a: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485" name="Shape 48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486" name="Shape 486"/>
          <p:cNvPicPr preferRelativeResize="0"/>
          <p:nvPr/>
        </p:nvPicPr>
        <p:blipFill>
          <a:blip r:embed="rId3">
            <a:alphaModFix/>
          </a:blip>
          <a:stretch>
            <a:fillRect/>
          </a:stretch>
        </p:blipFill>
        <p:spPr>
          <a:xfrm>
            <a:off x="396650" y="2283525"/>
            <a:ext cx="3562350" cy="2628900"/>
          </a:xfrm>
          <a:prstGeom prst="rect">
            <a:avLst/>
          </a:prstGeom>
          <a:noFill/>
          <a:ln>
            <a:noFill/>
          </a:ln>
        </p:spPr>
      </p:pic>
      <p:pic>
        <p:nvPicPr>
          <p:cNvPr id="487" name="Shape 487"/>
          <p:cNvPicPr preferRelativeResize="0"/>
          <p:nvPr/>
        </p:nvPicPr>
        <p:blipFill>
          <a:blip r:embed="rId4">
            <a:alphaModFix/>
          </a:blip>
          <a:stretch>
            <a:fillRect/>
          </a:stretch>
        </p:blipFill>
        <p:spPr>
          <a:xfrm>
            <a:off x="4322504" y="2283529"/>
            <a:ext cx="3297599" cy="25618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1" name="Shape 491"/>
        <p:cNvGrpSpPr/>
        <p:nvPr/>
      </p:nvGrpSpPr>
      <p:grpSpPr>
        <a:xfrm>
          <a:off x="0" y="0"/>
          <a:ext cx="0" cy="0"/>
          <a:chOff x="0" y="0"/>
          <a:chExt cx="0" cy="0"/>
        </a:xfrm>
      </p:grpSpPr>
      <p:sp>
        <p:nvSpPr>
          <p:cNvPr id="492" name="Shape 492"/>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(Corey Frank) - Incomplete Stories</a:t>
            </a:r>
          </a:p>
          <a:p>
            <a:pPr lvl="0" rtl="0">
              <a:spcBef>
                <a:spcPts val="0"/>
              </a:spcBef>
              <a:buNone/>
            </a:pPr>
            <a:r>
              <a:t/>
            </a:r>
            <a:endParaRPr/>
          </a:p>
        </p:txBody>
      </p:sp>
      <p:sp>
        <p:nvSpPr>
          <p:cNvPr id="493" name="Shape 493"/>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494" name="Shape 4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495" name="Shape 495"/>
          <p:cNvPicPr preferRelativeResize="0"/>
          <p:nvPr/>
        </p:nvPicPr>
        <p:blipFill>
          <a:blip r:embed="rId3">
            <a:alphaModFix/>
          </a:blip>
          <a:stretch>
            <a:fillRect/>
          </a:stretch>
        </p:blipFill>
        <p:spPr>
          <a:xfrm>
            <a:off x="0" y="1152428"/>
            <a:ext cx="9144001" cy="330889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sp>
        <p:nvSpPr>
          <p:cNvPr id="500" name="Shape 500"/>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(Corey Frank) - Incomplete Stories</a:t>
            </a:r>
          </a:p>
          <a:p>
            <a:pPr lvl="0" rtl="0">
              <a:spcBef>
                <a:spcPts val="0"/>
              </a:spcBef>
              <a:buNone/>
            </a:pPr>
            <a:r>
              <a:t/>
            </a:r>
            <a:endParaRPr/>
          </a:p>
        </p:txBody>
      </p:sp>
      <p:sp>
        <p:nvSpPr>
          <p:cNvPr id="501" name="Shape 501"/>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502" name="Shape 50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503" name="Shape 503"/>
          <p:cNvPicPr preferRelativeResize="0"/>
          <p:nvPr/>
        </p:nvPicPr>
        <p:blipFill>
          <a:blip r:embed="rId3">
            <a:alphaModFix/>
          </a:blip>
          <a:stretch>
            <a:fillRect/>
          </a:stretch>
        </p:blipFill>
        <p:spPr>
          <a:xfrm>
            <a:off x="0" y="1052469"/>
            <a:ext cx="9143999" cy="261531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(Corey Frank) - Incomplete Stories</a:t>
            </a:r>
          </a:p>
          <a:p>
            <a:pPr lvl="0" rtl="0">
              <a:spcBef>
                <a:spcPts val="0"/>
              </a:spcBef>
              <a:buNone/>
            </a:pPr>
            <a:r>
              <a:t/>
            </a:r>
            <a:endParaRPr/>
          </a:p>
        </p:txBody>
      </p:sp>
      <p:sp>
        <p:nvSpPr>
          <p:cNvPr id="509" name="Shape 509"/>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510" name="Shape 51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511" name="Shape 511"/>
          <p:cNvPicPr preferRelativeResize="0"/>
          <p:nvPr/>
        </p:nvPicPr>
        <p:blipFill>
          <a:blip r:embed="rId3">
            <a:alphaModFix/>
          </a:blip>
          <a:stretch>
            <a:fillRect/>
          </a:stretch>
        </p:blipFill>
        <p:spPr>
          <a:xfrm>
            <a:off x="0" y="1152419"/>
            <a:ext cx="9143999" cy="308196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5" name="Shape 515"/>
        <p:cNvGrpSpPr/>
        <p:nvPr/>
      </p:nvGrpSpPr>
      <p:grpSpPr>
        <a:xfrm>
          <a:off x="0" y="0"/>
          <a:ext cx="0" cy="0"/>
          <a:chOff x="0" y="0"/>
          <a:chExt cx="0" cy="0"/>
        </a:xfrm>
      </p:grpSpPr>
      <p:sp>
        <p:nvSpPr>
          <p:cNvPr id="516" name="Shape 516"/>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Task breakdown (Corey Frank) - Incomplete Stories</a:t>
            </a:r>
          </a:p>
          <a:p>
            <a:pPr lvl="0" rtl="0">
              <a:spcBef>
                <a:spcPts val="0"/>
              </a:spcBef>
              <a:buNone/>
            </a:pPr>
            <a:r>
              <a:t/>
            </a:r>
            <a:endParaRPr/>
          </a:p>
        </p:txBody>
      </p:sp>
      <p:sp>
        <p:nvSpPr>
          <p:cNvPr id="517" name="Shape 517"/>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518" name="Shape 51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519" name="Shape 519"/>
          <p:cNvPicPr preferRelativeResize="0"/>
          <p:nvPr/>
        </p:nvPicPr>
        <p:blipFill>
          <a:blip r:embed="rId3">
            <a:alphaModFix/>
          </a:blip>
          <a:stretch>
            <a:fillRect/>
          </a:stretch>
        </p:blipFill>
        <p:spPr>
          <a:xfrm>
            <a:off x="0" y="1270022"/>
            <a:ext cx="9144001" cy="260345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3" name="Shape 523"/>
        <p:cNvGrpSpPr/>
        <p:nvPr/>
      </p:nvGrpSpPr>
      <p:grpSpPr>
        <a:xfrm>
          <a:off x="0" y="0"/>
          <a:ext cx="0" cy="0"/>
          <a:chOff x="0" y="0"/>
          <a:chExt cx="0" cy="0"/>
        </a:xfrm>
      </p:grpSpPr>
      <p:sp>
        <p:nvSpPr>
          <p:cNvPr id="524" name="Shape 524"/>
          <p:cNvSpPr txBox="1"/>
          <p:nvPr>
            <p:ph type="title"/>
          </p:nvPr>
        </p:nvSpPr>
        <p:spPr>
          <a:xfrm>
            <a:off x="265500" y="1039675"/>
            <a:ext cx="4045200" cy="1675800"/>
          </a:xfrm>
          <a:prstGeom prst="rect">
            <a:avLst/>
          </a:prstGeom>
        </p:spPr>
        <p:txBody>
          <a:bodyPr anchorCtr="0" anchor="b" bIns="91425" lIns="91425" rIns="91425" tIns="91425">
            <a:noAutofit/>
          </a:bodyPr>
          <a:lstStyle/>
          <a:p>
            <a:pPr lvl="0" rtl="0">
              <a:spcBef>
                <a:spcPts val="0"/>
              </a:spcBef>
              <a:buNone/>
            </a:pPr>
            <a:r>
              <a:rPr lang="en-GB"/>
              <a:t>Demonstration</a:t>
            </a:r>
          </a:p>
        </p:txBody>
      </p:sp>
      <p:sp>
        <p:nvSpPr>
          <p:cNvPr id="525" name="Shape 5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solidFill>
                  <a:schemeClr val="lt1"/>
                </a:solidFill>
              </a:rPr>
              <a:t>‹#›</a:t>
            </a:fld>
          </a:p>
        </p:txBody>
      </p:sp>
      <p:sp>
        <p:nvSpPr>
          <p:cNvPr id="526" name="Shape 526"/>
          <p:cNvSpPr txBox="1"/>
          <p:nvPr>
            <p:ph idx="1" type="subTitle"/>
          </p:nvPr>
        </p:nvSpPr>
        <p:spPr>
          <a:xfrm>
            <a:off x="265500" y="2726875"/>
            <a:ext cx="4045200" cy="1235100"/>
          </a:xfrm>
          <a:prstGeom prst="rect">
            <a:avLst/>
          </a:prstGeom>
        </p:spPr>
        <p:txBody>
          <a:bodyPr anchorCtr="0" anchor="t" bIns="91425" lIns="91425" rIns="91425" tIns="91425">
            <a:noAutofit/>
          </a:bodyPr>
          <a:lstStyle/>
          <a:p>
            <a:pPr lvl="0" rtl="0">
              <a:spcBef>
                <a:spcPts val="0"/>
              </a:spcBef>
              <a:buNone/>
            </a:pPr>
            <a:r>
              <a:rPr lang="en-GB"/>
              <a:t>Let’s Play - Part Three</a:t>
            </a:r>
          </a:p>
        </p:txBody>
      </p:sp>
      <p:sp>
        <p:nvSpPr>
          <p:cNvPr id="527" name="Shape 527"/>
          <p:cNvSpPr txBox="1"/>
          <p:nvPr/>
        </p:nvSpPr>
        <p:spPr>
          <a:xfrm>
            <a:off x="4843250" y="3748050"/>
            <a:ext cx="4045200" cy="537300"/>
          </a:xfrm>
          <a:prstGeom prst="rect">
            <a:avLst/>
          </a:prstGeom>
          <a:noFill/>
          <a:ln>
            <a:noFill/>
          </a:ln>
        </p:spPr>
        <p:txBody>
          <a:bodyPr anchorCtr="0" anchor="t" bIns="91425" lIns="91425" rIns="91425" tIns="91425">
            <a:noAutofit/>
          </a:bodyPr>
          <a:lstStyle/>
          <a:p>
            <a:pPr lvl="0" rtl="0">
              <a:spcBef>
                <a:spcPts val="0"/>
              </a:spcBef>
              <a:buNone/>
            </a:pPr>
            <a:r>
              <a:rPr lang="en-GB">
                <a:solidFill>
                  <a:schemeClr val="accent6"/>
                </a:solidFill>
              </a:rPr>
              <a:t>Sprint 3 - Can I sleep now?</a:t>
            </a:r>
          </a:p>
        </p:txBody>
      </p:sp>
      <p:pic>
        <p:nvPicPr>
          <p:cNvPr descr="Image result for grumpy cat" id="528" name="Shape 528"/>
          <p:cNvPicPr preferRelativeResize="0"/>
          <p:nvPr/>
        </p:nvPicPr>
        <p:blipFill>
          <a:blip r:embed="rId3">
            <a:alphaModFix/>
          </a:blip>
          <a:stretch>
            <a:fillRect/>
          </a:stretch>
        </p:blipFill>
        <p:spPr>
          <a:xfrm>
            <a:off x="5189100" y="1073625"/>
            <a:ext cx="3436350" cy="248646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 name="Shape 532"/>
        <p:cNvGrpSpPr/>
        <p:nvPr/>
      </p:nvGrpSpPr>
      <p:grpSpPr>
        <a:xfrm>
          <a:off x="0" y="0"/>
          <a:ext cx="0" cy="0"/>
          <a:chOff x="0" y="0"/>
          <a:chExt cx="0" cy="0"/>
        </a:xfrm>
      </p:grpSpPr>
      <p:sp>
        <p:nvSpPr>
          <p:cNvPr id="533" name="Shape 533"/>
          <p:cNvSpPr/>
          <p:nvPr/>
        </p:nvSpPr>
        <p:spPr>
          <a:xfrm>
            <a:off x="0" y="2656050"/>
            <a:ext cx="9144000" cy="1685100"/>
          </a:xfrm>
          <a:prstGeom prst="rect">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534" name="Shape 534"/>
          <p:cNvSpPr txBox="1"/>
          <p:nvPr>
            <p:ph idx="4294967295" type="title"/>
          </p:nvPr>
        </p:nvSpPr>
        <p:spPr>
          <a:xfrm>
            <a:off x="179100" y="3183750"/>
            <a:ext cx="8571300" cy="942000"/>
          </a:xfrm>
          <a:prstGeom prst="rect">
            <a:avLst/>
          </a:prstGeom>
        </p:spPr>
        <p:txBody>
          <a:bodyPr anchorCtr="0" anchor="t" bIns="91425" lIns="91425" rIns="91425" tIns="91425">
            <a:noAutofit/>
          </a:bodyPr>
          <a:lstStyle/>
          <a:p>
            <a:pPr lvl="0" rtl="0">
              <a:spcBef>
                <a:spcPts val="0"/>
              </a:spcBef>
              <a:buNone/>
            </a:pPr>
            <a:r>
              <a:rPr lang="en-GB"/>
              <a:t>Any Questions?</a:t>
            </a:r>
          </a:p>
        </p:txBody>
      </p:sp>
      <p:sp>
        <p:nvSpPr>
          <p:cNvPr id="535" name="Shape 5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solidFill>
                  <a:schemeClr val="dk2"/>
                </a:solidFill>
              </a:rPr>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Happy Path</a:t>
            </a:r>
          </a:p>
          <a:p>
            <a:pPr lvl="0" rtl="0">
              <a:spcBef>
                <a:spcPts val="0"/>
              </a:spcBef>
              <a:buNone/>
            </a:pPr>
            <a:r>
              <a:rPr lang="en-GB"/>
              <a:t>(Shiny new)</a:t>
            </a:r>
          </a:p>
        </p:txBody>
      </p:sp>
      <p:sp>
        <p:nvSpPr>
          <p:cNvPr id="105" name="Shape 10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106" name="Shape 106"/>
          <p:cNvPicPr preferRelativeResize="0"/>
          <p:nvPr/>
        </p:nvPicPr>
        <p:blipFill>
          <a:blip r:embed="rId3">
            <a:alphaModFix/>
          </a:blip>
          <a:stretch>
            <a:fillRect/>
          </a:stretch>
        </p:blipFill>
        <p:spPr>
          <a:xfrm>
            <a:off x="3492875" y="124225"/>
            <a:ext cx="5242700" cy="4714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System Architecture Layout (old)</a:t>
            </a:r>
          </a:p>
        </p:txBody>
      </p:sp>
      <p:sp>
        <p:nvSpPr>
          <p:cNvPr id="112" name="Shape 1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113" name="Shape 113"/>
          <p:cNvPicPr preferRelativeResize="0"/>
          <p:nvPr/>
        </p:nvPicPr>
        <p:blipFill>
          <a:blip r:embed="rId3">
            <a:alphaModFix/>
          </a:blip>
          <a:stretch>
            <a:fillRect/>
          </a:stretch>
        </p:blipFill>
        <p:spPr>
          <a:xfrm>
            <a:off x="576262" y="1361787"/>
            <a:ext cx="7991475" cy="2695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System </a:t>
            </a:r>
          </a:p>
          <a:p>
            <a:pPr lvl="0" rtl="0">
              <a:spcBef>
                <a:spcPts val="0"/>
              </a:spcBef>
              <a:buNone/>
            </a:pPr>
            <a:r>
              <a:rPr lang="en-GB"/>
              <a:t>Architecture </a:t>
            </a:r>
          </a:p>
          <a:p>
            <a:pPr lvl="0" rtl="0">
              <a:spcBef>
                <a:spcPts val="0"/>
              </a:spcBef>
              <a:buNone/>
            </a:pPr>
            <a:r>
              <a:rPr lang="en-GB"/>
              <a:t>Layout </a:t>
            </a:r>
          </a:p>
          <a:p>
            <a:pPr lvl="0">
              <a:spcBef>
                <a:spcPts val="0"/>
              </a:spcBef>
              <a:buNone/>
            </a:pPr>
            <a:r>
              <a:rPr lang="en-GB"/>
              <a:t>(Same Old </a:t>
            </a:r>
          </a:p>
          <a:p>
            <a:pPr lvl="0" rtl="0">
              <a:spcBef>
                <a:spcPts val="0"/>
              </a:spcBef>
              <a:buNone/>
            </a:pPr>
            <a:r>
              <a:rPr lang="en-GB"/>
              <a:t>thang)</a:t>
            </a:r>
          </a:p>
        </p:txBody>
      </p:sp>
      <p:sp>
        <p:nvSpPr>
          <p:cNvPr id="119" name="Shape 1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pic>
        <p:nvPicPr>
          <p:cNvPr id="120" name="Shape 120"/>
          <p:cNvPicPr preferRelativeResize="0"/>
          <p:nvPr/>
        </p:nvPicPr>
        <p:blipFill>
          <a:blip r:embed="rId3">
            <a:alphaModFix/>
          </a:blip>
          <a:stretch>
            <a:fillRect/>
          </a:stretch>
        </p:blipFill>
        <p:spPr>
          <a:xfrm>
            <a:off x="3013025" y="152400"/>
            <a:ext cx="5734050"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Burndown and workload (In Story points)</a:t>
            </a:r>
          </a:p>
        </p:txBody>
      </p:sp>
      <p:sp>
        <p:nvSpPr>
          <p:cNvPr id="126" name="Shape 1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solidFill>
                  <a:schemeClr val="dk2"/>
                </a:solidFill>
                <a:latin typeface="Open Sans"/>
                <a:ea typeface="Open Sans"/>
                <a:cs typeface="Open Sans"/>
                <a:sym typeface="Open Sans"/>
              </a:rPr>
              <a:t>‹#›</a:t>
            </a:fld>
          </a:p>
        </p:txBody>
      </p:sp>
      <p:pic>
        <p:nvPicPr>
          <p:cNvPr id="127" name="Shape 127"/>
          <p:cNvPicPr preferRelativeResize="0"/>
          <p:nvPr/>
        </p:nvPicPr>
        <p:blipFill>
          <a:blip r:embed="rId3">
            <a:alphaModFix/>
          </a:blip>
          <a:stretch>
            <a:fillRect/>
          </a:stretch>
        </p:blipFill>
        <p:spPr>
          <a:xfrm>
            <a:off x="716550" y="1152415"/>
            <a:ext cx="7039524" cy="349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